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304" r:id="rId3"/>
    <p:sldId id="279" r:id="rId4"/>
    <p:sldId id="288" r:id="rId5"/>
    <p:sldId id="287" r:id="rId6"/>
  </p:sldIdLst>
  <p:sldSz cx="9144000" cy="6858000" type="screen4x3"/>
  <p:notesSz cx="9296400" cy="7010400"/>
  <p:defaultTextStyle>
    <a:defPPr>
      <a:defRPr lang="en-US"/>
    </a:defPPr>
    <a:lvl1pPr marL="0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1pPr>
    <a:lvl2pPr marL="1285538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2pPr>
    <a:lvl3pPr marL="2571075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3pPr>
    <a:lvl4pPr marL="3856613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4pPr>
    <a:lvl5pPr marL="5142147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5pPr>
    <a:lvl6pPr marL="6427685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6pPr>
    <a:lvl7pPr marL="7713222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7pPr>
    <a:lvl8pPr marL="8998760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8pPr>
    <a:lvl9pPr marL="10284297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00" userDrawn="1">
          <p15:clr>
            <a:srgbClr val="A4A3A4"/>
          </p15:clr>
        </p15:guide>
        <p15:guide id="2" pos="516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snik Berisha" initials="BB" lastIdx="24" clrIdx="0">
    <p:extLst>
      <p:ext uri="{19B8F6BF-5375-455C-9EA6-DF929625EA0E}">
        <p15:presenceInfo xmlns:p15="http://schemas.microsoft.com/office/powerpoint/2012/main" userId="S-1-5-21-3061011944-2573763733-2242199444-11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48" autoAdjust="0"/>
    <p:restoredTop sz="94660"/>
  </p:normalViewPr>
  <p:slideViewPr>
    <p:cSldViewPr>
      <p:cViewPr varScale="1">
        <p:scale>
          <a:sx n="85" d="100"/>
          <a:sy n="85" d="100"/>
        </p:scale>
        <p:origin x="1860" y="96"/>
      </p:cViewPr>
      <p:guideLst>
        <p:guide orient="horz" pos="8100"/>
        <p:guide pos="51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949491"/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r>
              <a:rPr lang="en-US"/>
              <a:t>Kreditë e miratuara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949491"/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7059519320038836E-2"/>
          <c:y val="0.1725968992248062"/>
          <c:w val="0.88460889229367889"/>
          <c:h val="0.668203930903985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'Development ALB'!$B$4</c:f>
              <c:strCache>
                <c:ptCount val="1"/>
                <c:pt idx="0">
                  <c:v>Shuma e miratuar e kredive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hade val="51000"/>
                    <a:satMod val="130000"/>
                  </a:schemeClr>
                </a:gs>
                <a:gs pos="80000">
                  <a:schemeClr val="accent1">
                    <a:shade val="65000"/>
                    <a:shade val="93000"/>
                    <a:satMod val="130000"/>
                  </a:schemeClr>
                </a:gs>
                <a:gs pos="100000">
                  <a:schemeClr val="accent1">
                    <a:shade val="65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'Development ALB'!$C$3:$AD$3</c:f>
              <c:strCache>
                <c:ptCount val="12"/>
                <c:pt idx="0">
                  <c:v>Janar-18</c:v>
                </c:pt>
                <c:pt idx="1">
                  <c:v>Shkurt-18</c:v>
                </c:pt>
                <c:pt idx="2">
                  <c:v>Mars-18</c:v>
                </c:pt>
                <c:pt idx="3">
                  <c:v>Prill-18</c:v>
                </c:pt>
                <c:pt idx="4">
                  <c:v>Maj-18</c:v>
                </c:pt>
                <c:pt idx="5">
                  <c:v>Qersh-18</c:v>
                </c:pt>
                <c:pt idx="6">
                  <c:v>Korrik-18</c:v>
                </c:pt>
                <c:pt idx="7">
                  <c:v>Gusht-18</c:v>
                </c:pt>
                <c:pt idx="8">
                  <c:v>Shtat-18</c:v>
                </c:pt>
                <c:pt idx="9">
                  <c:v>Tet-18</c:v>
                </c:pt>
                <c:pt idx="10">
                  <c:v>Nent-18</c:v>
                </c:pt>
                <c:pt idx="11">
                  <c:v>Dhjetor-18</c:v>
                </c:pt>
              </c:strCache>
            </c:strRef>
          </c:cat>
          <c:val>
            <c:numRef>
              <c:f>'Development ALB'!$C$4:$AD$4</c:f>
              <c:numCache>
                <c:formatCode>#,##0</c:formatCode>
                <c:ptCount val="12"/>
                <c:pt idx="0">
                  <c:v>33254826.420000002</c:v>
                </c:pt>
                <c:pt idx="1">
                  <c:v>37439429.640000001</c:v>
                </c:pt>
                <c:pt idx="2">
                  <c:v>42310429.640000001</c:v>
                </c:pt>
                <c:pt idx="3">
                  <c:v>45100929.640000001</c:v>
                </c:pt>
                <c:pt idx="4">
                  <c:v>49862029.640000001</c:v>
                </c:pt>
                <c:pt idx="5">
                  <c:v>54531955.859999999</c:v>
                </c:pt>
                <c:pt idx="6">
                  <c:v>57913155.859999999</c:v>
                </c:pt>
                <c:pt idx="7">
                  <c:v>62288155.859999999</c:v>
                </c:pt>
                <c:pt idx="8">
                  <c:v>66407655.859999999</c:v>
                </c:pt>
                <c:pt idx="9">
                  <c:v>74131055.859999999</c:v>
                </c:pt>
                <c:pt idx="10">
                  <c:v>78467155.859999999</c:v>
                </c:pt>
                <c:pt idx="11">
                  <c:v>87159137.859999999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F0-430A-B30B-832EB6CDC271}"/>
            </c:ext>
          </c:extLst>
        </c:ser>
        <c:ser>
          <c:idx val="2"/>
          <c:order val="2"/>
          <c:tx>
            <c:strRef>
              <c:f>'Development ALB'!$B$6</c:f>
              <c:strCache>
                <c:ptCount val="1"/>
                <c:pt idx="0">
                  <c:v>Shuma e miratuar e garancive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hade val="51000"/>
                    <a:satMod val="130000"/>
                  </a:schemeClr>
                </a:gs>
                <a:gs pos="80000">
                  <a:schemeClr val="accent1">
                    <a:tint val="65000"/>
                    <a:shade val="93000"/>
                    <a:satMod val="130000"/>
                  </a:schemeClr>
                </a:gs>
                <a:gs pos="100000">
                  <a:schemeClr val="accent1">
                    <a:tint val="65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'Development ALB'!$C$3:$AD$3</c:f>
              <c:strCache>
                <c:ptCount val="12"/>
                <c:pt idx="0">
                  <c:v>Janar-18</c:v>
                </c:pt>
                <c:pt idx="1">
                  <c:v>Shkurt-18</c:v>
                </c:pt>
                <c:pt idx="2">
                  <c:v>Mars-18</c:v>
                </c:pt>
                <c:pt idx="3">
                  <c:v>Prill-18</c:v>
                </c:pt>
                <c:pt idx="4">
                  <c:v>Maj-18</c:v>
                </c:pt>
                <c:pt idx="5">
                  <c:v>Qersh-18</c:v>
                </c:pt>
                <c:pt idx="6">
                  <c:v>Korrik-18</c:v>
                </c:pt>
                <c:pt idx="7">
                  <c:v>Gusht-18</c:v>
                </c:pt>
                <c:pt idx="8">
                  <c:v>Shtat-18</c:v>
                </c:pt>
                <c:pt idx="9">
                  <c:v>Tet-18</c:v>
                </c:pt>
                <c:pt idx="10">
                  <c:v>Nent-18</c:v>
                </c:pt>
                <c:pt idx="11">
                  <c:v>Dhjetor-18</c:v>
                </c:pt>
              </c:strCache>
            </c:strRef>
          </c:cat>
          <c:val>
            <c:numRef>
              <c:f>'Development ALB'!$C$6:$AD$6</c:f>
              <c:numCache>
                <c:formatCode>#,##0</c:formatCode>
                <c:ptCount val="12"/>
                <c:pt idx="0">
                  <c:v>15981718.211619999</c:v>
                </c:pt>
                <c:pt idx="1">
                  <c:v>17988019.821619999</c:v>
                </c:pt>
                <c:pt idx="2">
                  <c:v>20326669.821619999</c:v>
                </c:pt>
                <c:pt idx="3">
                  <c:v>21648719.821619999</c:v>
                </c:pt>
                <c:pt idx="4">
                  <c:v>23813569.821619999</c:v>
                </c:pt>
                <c:pt idx="5">
                  <c:v>26021482.931620002</c:v>
                </c:pt>
                <c:pt idx="6">
                  <c:v>27641682.931620002</c:v>
                </c:pt>
                <c:pt idx="7">
                  <c:v>29768482.931620002</c:v>
                </c:pt>
                <c:pt idx="8">
                  <c:v>31695332.931620002</c:v>
                </c:pt>
                <c:pt idx="9">
                  <c:v>35423082.931620002</c:v>
                </c:pt>
                <c:pt idx="10">
                  <c:v>37487132.931620002</c:v>
                </c:pt>
                <c:pt idx="11">
                  <c:v>41665723.931620002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F0-430A-B30B-832EB6CDC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0305808"/>
        <c:axId val="1378123376"/>
      </c:barChart>
      <c:lineChart>
        <c:grouping val="standard"/>
        <c:varyColors val="0"/>
        <c:ser>
          <c:idx val="1"/>
          <c:order val="1"/>
          <c:tx>
            <c:strRef>
              <c:f>'Development ALB'!$B$8</c:f>
              <c:strCache>
                <c:ptCount val="1"/>
                <c:pt idx="0">
                  <c:v>Numri i kredive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multiLvlStrRef>
              <c:f>'Development ALB'!$C$3:$J$3</c:f>
            </c:multiLvlStrRef>
          </c:cat>
          <c:val>
            <c:numRef>
              <c:f>'Development ALB'!$C$8:$AD$8</c:f>
              <c:numCache>
                <c:formatCode>#,##0</c:formatCode>
                <c:ptCount val="12"/>
                <c:pt idx="0">
                  <c:v>870</c:v>
                </c:pt>
                <c:pt idx="1">
                  <c:v>1010</c:v>
                </c:pt>
                <c:pt idx="2">
                  <c:v>1157</c:v>
                </c:pt>
                <c:pt idx="3">
                  <c:v>1243</c:v>
                </c:pt>
                <c:pt idx="4">
                  <c:v>1370</c:v>
                </c:pt>
                <c:pt idx="5">
                  <c:v>1482</c:v>
                </c:pt>
                <c:pt idx="6">
                  <c:v>1573</c:v>
                </c:pt>
                <c:pt idx="7">
                  <c:v>1657</c:v>
                </c:pt>
                <c:pt idx="8">
                  <c:v>1763</c:v>
                </c:pt>
                <c:pt idx="9">
                  <c:v>1942</c:v>
                </c:pt>
                <c:pt idx="10">
                  <c:v>2047</c:v>
                </c:pt>
                <c:pt idx="11">
                  <c:v>2262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FF0-430A-B30B-832EB6CDC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0310800"/>
        <c:axId val="1377521680"/>
      </c:lineChart>
      <c:catAx>
        <c:axId val="140030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949491"/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en-US"/>
          </a:p>
        </c:txPr>
        <c:crossAx val="1378123376"/>
        <c:crosses val="autoZero"/>
        <c:auto val="1"/>
        <c:lblAlgn val="ctr"/>
        <c:lblOffset val="100"/>
        <c:noMultiLvlLbl val="0"/>
      </c:catAx>
      <c:valAx>
        <c:axId val="137812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949491"/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en-US"/>
          </a:p>
        </c:txPr>
        <c:crossAx val="1400305808"/>
        <c:crosses val="autoZero"/>
        <c:crossBetween val="between"/>
      </c:valAx>
      <c:valAx>
        <c:axId val="1377521680"/>
        <c:scaling>
          <c:orientation val="minMax"/>
        </c:scaling>
        <c:delete val="0"/>
        <c:axPos val="r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949491"/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en-US"/>
          </a:p>
        </c:txPr>
        <c:crossAx val="1400310800"/>
        <c:crosses val="max"/>
        <c:crossBetween val="between"/>
      </c:valAx>
      <c:catAx>
        <c:axId val="14003108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775216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321096687238418"/>
          <c:y val="0.89129844146511439"/>
          <c:w val="0.62258707526424062"/>
          <c:h val="9.26200513849963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949491"/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rgbClr val="949491"/>
          </a:solidFill>
          <a:latin typeface="Candara" panose="020E050203030302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'Regions ALB'!$D$2</c:f>
              <c:strCache>
                <c:ptCount val="1"/>
                <c:pt idx="0">
                  <c:v>Shuma e miratuar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4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E7B6-4270-BD77-76CFAFB5B497}"/>
              </c:ext>
            </c:extLst>
          </c:dPt>
          <c:dPt>
            <c:idx val="1"/>
            <c:bubble3D val="0"/>
            <c:spPr>
              <a:solidFill>
                <a:schemeClr val="accent1">
                  <a:shade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E7B6-4270-BD77-76CFAFB5B497}"/>
              </c:ext>
            </c:extLst>
          </c:dPt>
          <c:dPt>
            <c:idx val="2"/>
            <c:bubble3D val="0"/>
            <c:spPr>
              <a:solidFill>
                <a:schemeClr val="accent1">
                  <a:shade val="82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E7B6-4270-BD77-76CFAFB5B497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E7B6-4270-BD77-76CFAFB5B497}"/>
              </c:ext>
            </c:extLst>
          </c:dPt>
          <c:dPt>
            <c:idx val="4"/>
            <c:bubble3D val="0"/>
            <c:spPr>
              <a:solidFill>
                <a:schemeClr val="accent1">
                  <a:tint val="83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E7B6-4270-BD77-76CFAFB5B497}"/>
              </c:ext>
            </c:extLst>
          </c:dPt>
          <c:dPt>
            <c:idx val="5"/>
            <c:bubble3D val="0"/>
            <c:spPr>
              <a:solidFill>
                <a:schemeClr val="accent1">
                  <a:tint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E7B6-4270-BD77-76CFAFB5B497}"/>
              </c:ext>
            </c:extLst>
          </c:dPt>
          <c:dPt>
            <c:idx val="6"/>
            <c:bubble3D val="0"/>
            <c:spPr>
              <a:solidFill>
                <a:schemeClr val="accent1">
                  <a:tint val="4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E7B6-4270-BD77-76CFAFB5B497}"/>
              </c:ext>
            </c:extLst>
          </c:dPt>
          <c:dLbls>
            <c:dLbl>
              <c:idx val="0"/>
              <c:layout>
                <c:manualLayout>
                  <c:x val="-8.4745762711864403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B6-4270-BD77-76CFAFB5B497}"/>
                </c:ext>
              </c:extLst>
            </c:dLbl>
            <c:dLbl>
              <c:idx val="1"/>
              <c:layout>
                <c:manualLayout>
                  <c:x val="-3.954802259887006E-2"/>
                  <c:y val="-7.63981692111167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B6-4270-BD77-76CFAFB5B497}"/>
                </c:ext>
              </c:extLst>
            </c:dLbl>
            <c:dLbl>
              <c:idx val="2"/>
              <c:layout>
                <c:manualLayout>
                  <c:x val="-4.2372881355932306E-2"/>
                  <c:y val="-7.639816921111689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B6-4270-BD77-76CFAFB5B497}"/>
                </c:ext>
              </c:extLst>
            </c:dLbl>
            <c:dLbl>
              <c:idx val="3"/>
              <c:layout>
                <c:manualLayout>
                  <c:x val="1.1299435028248483E-2"/>
                  <c:y val="-3.43791761450025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7B6-4270-BD77-76CFAFB5B497}"/>
                </c:ext>
              </c:extLst>
            </c:dLbl>
            <c:dLbl>
              <c:idx val="4"/>
              <c:layout>
                <c:manualLayout>
                  <c:x val="3.954802259887006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7B6-4270-BD77-76CFAFB5B497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E7B6-4270-BD77-76CFAFB5B497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E7B6-4270-BD77-76CFAFB5B4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'Regions ALB'!$B$4:$B$10</c:f>
              <c:strCache>
                <c:ptCount val="7"/>
                <c:pt idx="0">
                  <c:v>Ferizaj </c:v>
                </c:pt>
                <c:pt idx="1">
                  <c:v>Gjakovë </c:v>
                </c:pt>
                <c:pt idx="2">
                  <c:v>Gjilan </c:v>
                </c:pt>
                <c:pt idx="3">
                  <c:v>Mitrovicë</c:v>
                </c:pt>
                <c:pt idx="4">
                  <c:v>Pejë </c:v>
                </c:pt>
                <c:pt idx="5">
                  <c:v>Prishtinë </c:v>
                </c:pt>
                <c:pt idx="6">
                  <c:v>Prizren</c:v>
                </c:pt>
              </c:strCache>
            </c:strRef>
          </c:cat>
          <c:val>
            <c:numRef>
              <c:f>'Regions ALB'!$D$4:$D$10</c:f>
              <c:numCache>
                <c:formatCode>#,##0</c:formatCode>
                <c:ptCount val="7"/>
                <c:pt idx="0">
                  <c:v>7200600</c:v>
                </c:pt>
                <c:pt idx="1">
                  <c:v>3171500</c:v>
                </c:pt>
                <c:pt idx="2">
                  <c:v>4507800</c:v>
                </c:pt>
                <c:pt idx="3">
                  <c:v>4243500</c:v>
                </c:pt>
                <c:pt idx="4">
                  <c:v>7096326.2199999997</c:v>
                </c:pt>
                <c:pt idx="5">
                  <c:v>48808411.640000001</c:v>
                </c:pt>
                <c:pt idx="6">
                  <c:v>12131000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7B6-4270-BD77-76CFAFB5B49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KREDITË SIPAS SEKTOR</a:t>
            </a:r>
            <a:r>
              <a:rPr lang="sq-AL"/>
              <a:t>ËVE</a:t>
            </a:r>
            <a:endParaRPr lang="en-US"/>
          </a:p>
        </c:rich>
      </c:tx>
      <c:layout>
        <c:manualLayout>
          <c:xMode val="edge"/>
          <c:yMode val="edge"/>
          <c:x val="0.37325588399810677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8000803178291231E-2"/>
          <c:y val="0.21410578885972587"/>
          <c:w val="0.83492735539205143"/>
          <c:h val="0.65757545931758532"/>
        </c:manualLayout>
      </c:layout>
      <c:pie3DChart>
        <c:varyColors val="1"/>
        <c:ser>
          <c:idx val="0"/>
          <c:order val="0"/>
          <c:tx>
            <c:strRef>
              <c:f>'Sectors ALB'!$D$2</c:f>
              <c:strCache>
                <c:ptCount val="1"/>
                <c:pt idx="0">
                  <c:v>Shuma e miratuar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3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CF34-4245-ABAA-93F6CEAA2D0A}"/>
              </c:ext>
            </c:extLst>
          </c:dPt>
          <c:dPt>
            <c:idx val="1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CF34-4245-ABAA-93F6CEAA2D0A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CF34-4245-ABAA-93F6CEAA2D0A}"/>
              </c:ext>
            </c:extLst>
          </c:dPt>
          <c:dPt>
            <c:idx val="3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CF34-4245-ABAA-93F6CEAA2D0A}"/>
              </c:ext>
            </c:extLst>
          </c:dPt>
          <c:dPt>
            <c:idx val="4"/>
            <c:bubble3D val="0"/>
            <c:spPr>
              <a:solidFill>
                <a:schemeClr val="accent1">
                  <a:tint val="54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CF34-4245-ABAA-93F6CEAA2D0A}"/>
              </c:ext>
            </c:extLst>
          </c:dPt>
          <c:dPt>
            <c:idx val="5"/>
            <c:bubble3D val="0"/>
            <c:spPr>
              <a:solidFill>
                <a:schemeClr val="accent1">
                  <a:tint val="3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CF34-4245-ABAA-93F6CEAA2D0A}"/>
              </c:ext>
            </c:extLst>
          </c:dPt>
          <c:dPt>
            <c:idx val="6"/>
            <c:bubble3D val="0"/>
            <c:spPr>
              <a:solidFill>
                <a:schemeClr val="accent1">
                  <a:tint val="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CF34-4245-ABAA-93F6CEAA2D0A}"/>
              </c:ext>
            </c:extLst>
          </c:dPt>
          <c:dPt>
            <c:idx val="7"/>
            <c:bubble3D val="0"/>
            <c:spPr>
              <a:solidFill>
                <a:schemeClr val="accent1">
                  <a:tint val="84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CF34-4245-ABAA-93F6CEAA2D0A}"/>
              </c:ext>
            </c:extLst>
          </c:dPt>
          <c:dPt>
            <c:idx val="8"/>
            <c:bubble3D val="0"/>
            <c:spPr>
              <a:solidFill>
                <a:schemeClr val="accent1">
                  <a:tint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CF34-4245-ABAA-93F6CEAA2D0A}"/>
              </c:ext>
            </c:extLst>
          </c:dPt>
          <c:dPt>
            <c:idx val="9"/>
            <c:bubble3D val="0"/>
            <c:spPr>
              <a:solidFill>
                <a:schemeClr val="accent1">
                  <a:tint val="3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CF34-4245-ABAA-93F6CEAA2D0A}"/>
              </c:ext>
            </c:extLst>
          </c:dPt>
          <c:dPt>
            <c:idx val="10"/>
            <c:bubble3D val="0"/>
            <c:spPr>
              <a:solidFill>
                <a:schemeClr val="accent1">
                  <a:tint val="14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CF34-4245-ABAA-93F6CEAA2D0A}"/>
              </c:ext>
            </c:extLst>
          </c:dPt>
          <c:dLbls>
            <c:dLbl>
              <c:idx val="0"/>
              <c:layout>
                <c:manualLayout>
                  <c:x val="2.1964201196161954E-2"/>
                  <c:y val="8.172207640711578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764E0D6-BF1A-45B6-8D1B-C24860EE992C}" type="CATEGORYNAME">
                      <a:rPr lang="it-IT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it-IT"/>
                      <a:t> 42%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F34-4245-ABAA-93F6CEAA2D0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shade val="7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CF34-4245-ABAA-93F6CEAA2D0A}"/>
                </c:ext>
              </c:extLst>
            </c:dLbl>
            <c:dLbl>
              <c:idx val="2"/>
              <c:spPr>
                <a:solidFill>
                  <a:schemeClr val="lt1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CF34-4245-ABAA-93F6CEAA2D0A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tint val="77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CF34-4245-ABAA-93F6CEAA2D0A}"/>
                </c:ext>
              </c:extLst>
            </c:dLbl>
            <c:dLbl>
              <c:idx val="4"/>
              <c:layout>
                <c:manualLayout>
                  <c:x val="7.0576090507968633E-2"/>
                  <c:y val="1.02987947977300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tint val="54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177689551043992"/>
                      <c:h val="0.14114498270289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F34-4245-ABAA-93F6CEAA2D0A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3DB3AF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'Sectors ALB'!$B$4:$B$8</c:f>
              <c:strCache>
                <c:ptCount val="5"/>
                <c:pt idx="0">
                  <c:v>Tregti me shumicë e pakicë</c:v>
                </c:pt>
                <c:pt idx="1">
                  <c:v>Shërbime </c:v>
                </c:pt>
                <c:pt idx="2">
                  <c:v>Prodhimtari</c:v>
                </c:pt>
                <c:pt idx="3">
                  <c:v>Bujqësi, pylltari dhe peshkatari</c:v>
                </c:pt>
                <c:pt idx="4">
                  <c:v>Ndërtimtari</c:v>
                </c:pt>
              </c:strCache>
            </c:strRef>
          </c:cat>
          <c:val>
            <c:numRef>
              <c:f>'Sectors ALB'!$D$4:$D$8</c:f>
              <c:numCache>
                <c:formatCode>#,##0</c:formatCode>
                <c:ptCount val="5"/>
                <c:pt idx="0">
                  <c:v>35492582</c:v>
                </c:pt>
                <c:pt idx="1">
                  <c:v>23912503.219999999</c:v>
                </c:pt>
                <c:pt idx="2">
                  <c:v>15996300</c:v>
                </c:pt>
                <c:pt idx="3">
                  <c:v>5987426.2200000007</c:v>
                </c:pt>
                <c:pt idx="4">
                  <c:v>5770326.4199999999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CF34-4245-ABAA-93F6CEAA2D0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'Purpose ALB'!$D$2</c:f>
              <c:strCache>
                <c:ptCount val="1"/>
                <c:pt idx="0">
                  <c:v>Shuma e miratuar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B5F1-48ED-A017-B918001DAAB7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B5F1-48ED-A017-B918001DAAB7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B5F1-48ED-A017-B918001DAAB7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B5F1-48ED-A017-B918001DAAB7}"/>
              </c:ext>
            </c:extLst>
          </c:dPt>
          <c:dPt>
            <c:idx val="4"/>
            <c:bubble3D val="0"/>
            <c:spPr>
              <a:solidFill>
                <a:schemeClr val="accent1">
                  <a:tint val="3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B5F1-48ED-A017-B918001DAAB7}"/>
              </c:ext>
            </c:extLst>
          </c:dPt>
          <c:dPt>
            <c:idx val="5"/>
            <c:bubble3D val="0"/>
            <c:spPr>
              <a:solidFill>
                <a:schemeClr val="accent1">
                  <a:tint val="2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B5F1-48ED-A017-B918001DAAB7}"/>
              </c:ext>
            </c:extLst>
          </c:dPt>
          <c:dPt>
            <c:idx val="6"/>
            <c:bubble3D val="0"/>
            <c:spPr>
              <a:solidFill>
                <a:schemeClr val="accent1">
                  <a:tint val="74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B5F1-48ED-A017-B918001DAAB7}"/>
              </c:ext>
            </c:extLst>
          </c:dPt>
          <c:dPt>
            <c:idx val="7"/>
            <c:bubble3D val="0"/>
            <c:spPr>
              <a:solidFill>
                <a:schemeClr val="accent1">
                  <a:tint val="4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B5F1-48ED-A017-B918001DAAB7}"/>
              </c:ext>
            </c:extLst>
          </c:dPt>
          <c:dPt>
            <c:idx val="8"/>
            <c:bubble3D val="0"/>
            <c:spPr>
              <a:solidFill>
                <a:schemeClr val="accent1">
                  <a:tint val="1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B5F1-48ED-A017-B918001DAAB7}"/>
              </c:ext>
            </c:extLst>
          </c:dPt>
          <c:dPt>
            <c:idx val="9"/>
            <c:bubble3D val="0"/>
            <c:spPr>
              <a:solidFill>
                <a:schemeClr val="accent1">
                  <a:tint val="9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B5F1-48ED-A017-B918001DAAB7}"/>
              </c:ext>
            </c:extLst>
          </c:dPt>
          <c:dPt>
            <c:idx val="10"/>
            <c:bubble3D val="0"/>
            <c:spPr>
              <a:solidFill>
                <a:schemeClr val="accent1">
                  <a:tint val="62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B5F1-48ED-A017-B918001DAAB7}"/>
              </c:ext>
            </c:extLst>
          </c:dPt>
          <c:dLbls>
            <c:dLbl>
              <c:idx val="0"/>
              <c:layout>
                <c:manualLayout>
                  <c:x val="-5.0849914580919336E-2"/>
                  <c:y val="-3.65135827195808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18605294397491"/>
                      <c:h val="0.199093190274292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5F1-48ED-A017-B918001DAAB7}"/>
                </c:ext>
              </c:extLst>
            </c:dLbl>
            <c:dLbl>
              <c:idx val="1"/>
              <c:layout>
                <c:manualLayout>
                  <c:x val="3.7507785937680553E-2"/>
                  <c:y val="4.18797282692604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F1-48ED-A017-B918001DAAB7}"/>
                </c:ext>
              </c:extLst>
            </c:dLbl>
            <c:dLbl>
              <c:idx val="2"/>
              <c:layout>
                <c:manualLayout>
                  <c:x val="1.0647753984070108E-7"/>
                  <c:y val="4.41677482622364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83343718442715"/>
                      <c:h val="0.346815878784382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5F1-48ED-A017-B918001DAAB7}"/>
                </c:ext>
              </c:extLst>
            </c:dLbl>
            <c:dLbl>
              <c:idx val="3"/>
              <c:layout>
                <c:manualLayout>
                  <c:x val="-4.2125563335491008E-2"/>
                  <c:y val="5.875019299058183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66003613238771"/>
                      <c:h val="0.134362745098039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5F1-48ED-A017-B918001DAAB7}"/>
                </c:ext>
              </c:extLst>
            </c:dLbl>
            <c:dLbl>
              <c:idx val="4"/>
              <c:layout>
                <c:manualLayout>
                  <c:x val="2.777777777777676E-3"/>
                  <c:y val="-5.55555555555554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5F1-48ED-A017-B918001DAAB7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B5F1-48ED-A017-B918001DAAB7}"/>
                </c:ext>
              </c:extLst>
            </c:dLbl>
            <c:dLbl>
              <c:idx val="6"/>
              <c:layout>
                <c:manualLayout>
                  <c:x val="-5.5555555555555552E-2"/>
                  <c:y val="2.31481481481481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5F1-48ED-A017-B918001DAAB7}"/>
                </c:ext>
              </c:extLst>
            </c:dLbl>
            <c:dLbl>
              <c:idx val="7"/>
              <c:layout>
                <c:manualLayout>
                  <c:x val="-0.10555555555555556"/>
                  <c:y val="2.77777777777777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5F1-48ED-A017-B918001DAAB7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B5F1-48ED-A017-B918001DAAB7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B5F1-48ED-A017-B918001DAAB7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B5F1-48ED-A017-B918001DAA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'Purpose ALB'!$B$3:$B$6</c:f>
              <c:strCache>
                <c:ptCount val="4"/>
                <c:pt idx="0">
                  <c:v>Ndërtim/Renovim/Tokë</c:v>
                </c:pt>
                <c:pt idx="1">
                  <c:v>Pajisje </c:v>
                </c:pt>
                <c:pt idx="2">
                  <c:v>Kapital Punues</c:v>
                </c:pt>
                <c:pt idx="3">
                  <c:v>Të tjera</c:v>
                </c:pt>
              </c:strCache>
            </c:strRef>
          </c:cat>
          <c:val>
            <c:numRef>
              <c:f>'Purpose ALB'!$D$3:$D$6</c:f>
              <c:numCache>
                <c:formatCode>#,##0</c:formatCode>
                <c:ptCount val="4"/>
                <c:pt idx="0">
                  <c:v>22452752.640000001</c:v>
                </c:pt>
                <c:pt idx="1">
                  <c:v>24681503.219999999</c:v>
                </c:pt>
                <c:pt idx="2">
                  <c:v>28926300</c:v>
                </c:pt>
                <c:pt idx="3">
                  <c:v>11098582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B5F1-48ED-A017-B918001DAAB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68D26-9A27-415E-835D-079837881C2E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11BFB-8F30-4067-87E6-AE9DC578E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6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11BFB-8F30-4067-87E6-AE9DC578EF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67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11BFB-8F30-4067-87E6-AE9DC578EF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45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6" y="2125983"/>
            <a:ext cx="77724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9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44" b="0" i="0">
                <a:solidFill>
                  <a:srgbClr val="3DB2AF"/>
                </a:solidFill>
                <a:latin typeface="Arial"/>
                <a:cs typeface="Arial"/>
              </a:defRPr>
            </a:lvl1pPr>
          </a:lstStyle>
          <a:p>
            <a:pPr marL="35719" marR="14288">
              <a:lnSpc>
                <a:spcPct val="104000"/>
              </a:lnSpc>
              <a:spcBef>
                <a:spcPts val="42"/>
              </a:spcBef>
            </a:pPr>
            <a:r>
              <a:rPr lang="en-US" spc="-14"/>
              <a:t>FONDI </a:t>
            </a:r>
            <a:r>
              <a:rPr lang="en-US" spc="-42"/>
              <a:t>KOSOVAR </a:t>
            </a:r>
            <a:r>
              <a:rPr lang="en-US" spc="-70"/>
              <a:t>PËR </a:t>
            </a:r>
            <a:r>
              <a:rPr lang="en-US" spc="-28"/>
              <a:t>GARANCI </a:t>
            </a:r>
            <a:r>
              <a:rPr lang="en-US" spc="-42"/>
              <a:t>KREDITORE  KOSOVSKI </a:t>
            </a:r>
            <a:r>
              <a:rPr lang="en-US"/>
              <a:t>FOND </a:t>
            </a:r>
            <a:r>
              <a:rPr lang="en-US" spc="-14"/>
              <a:t>ZA </a:t>
            </a:r>
            <a:r>
              <a:rPr lang="en-US" spc="-28"/>
              <a:t>KREDITNO JEMSTVO  </a:t>
            </a:r>
            <a:r>
              <a:rPr lang="en-US" spc="-14"/>
              <a:t>KOSOVO </a:t>
            </a:r>
            <a:r>
              <a:rPr lang="en-US" spc="-42"/>
              <a:t>CREDIT GUARANTEE</a:t>
            </a:r>
            <a:r>
              <a:rPr lang="en-US" spc="-155"/>
              <a:t> </a:t>
            </a:r>
            <a:r>
              <a:rPr lang="en-US" spc="-14"/>
              <a:t>FUND</a:t>
            </a:r>
            <a:endParaRPr lang="en-US" spc="-14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07" y="294"/>
            <a:ext cx="9134888" cy="6849070"/>
          </a:xfrm>
          <a:custGeom>
            <a:avLst/>
            <a:gdLst/>
            <a:ahLst/>
            <a:cxnLst/>
            <a:rect l="l" t="t" r="r" b="b"/>
            <a:pathLst>
              <a:path w="3818890" h="2435225">
                <a:moveTo>
                  <a:pt x="3818463" y="0"/>
                </a:moveTo>
                <a:lnTo>
                  <a:pt x="0" y="0"/>
                </a:lnTo>
                <a:lnTo>
                  <a:pt x="0" y="2435142"/>
                </a:lnTo>
                <a:lnTo>
                  <a:pt x="3818463" y="2435142"/>
                </a:lnTo>
                <a:lnTo>
                  <a:pt x="3818463" y="0"/>
                </a:lnTo>
                <a:close/>
              </a:path>
            </a:pathLst>
          </a:custGeom>
          <a:solidFill>
            <a:srgbClr val="3DB2AF"/>
          </a:solidFill>
        </p:spPr>
        <p:txBody>
          <a:bodyPr wrap="square" lIns="0" tIns="0" rIns="0" bIns="0" rtlCol="0"/>
          <a:lstStyle/>
          <a:p>
            <a:endParaRPr sz="5063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0752" y="568890"/>
            <a:ext cx="8042507" cy="153888"/>
          </a:xfrm>
        </p:spPr>
        <p:txBody>
          <a:bodyPr lIns="0" tIns="0" rIns="0" bIns="0"/>
          <a:lstStyle>
            <a:lvl1pPr>
              <a:defRPr dirty="0"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3" y="1577350"/>
            <a:ext cx="8229600" cy="276999"/>
          </a:xfrm>
        </p:spPr>
        <p:txBody>
          <a:bodyPr lIns="0" tIns="0" rIns="0" bIns="0"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44" b="0" i="0">
                <a:solidFill>
                  <a:srgbClr val="3DB2AF"/>
                </a:solidFill>
                <a:latin typeface="Arial"/>
                <a:cs typeface="Arial"/>
              </a:defRPr>
            </a:lvl1pPr>
          </a:lstStyle>
          <a:p>
            <a:pPr marL="35719" marR="14288">
              <a:lnSpc>
                <a:spcPct val="104000"/>
              </a:lnSpc>
              <a:spcBef>
                <a:spcPts val="42"/>
              </a:spcBef>
            </a:pPr>
            <a:r>
              <a:rPr lang="en-US" spc="-14"/>
              <a:t>FONDI </a:t>
            </a:r>
            <a:r>
              <a:rPr lang="en-US" spc="-42"/>
              <a:t>KOSOVAR </a:t>
            </a:r>
            <a:r>
              <a:rPr lang="en-US" spc="-70"/>
              <a:t>PËR </a:t>
            </a:r>
            <a:r>
              <a:rPr lang="en-US" spc="-28"/>
              <a:t>GARANCI </a:t>
            </a:r>
            <a:r>
              <a:rPr lang="en-US" spc="-42"/>
              <a:t>KREDITORE  KOSOVSKI </a:t>
            </a:r>
            <a:r>
              <a:rPr lang="en-US"/>
              <a:t>FOND </a:t>
            </a:r>
            <a:r>
              <a:rPr lang="en-US" spc="-14"/>
              <a:t>ZA </a:t>
            </a:r>
            <a:r>
              <a:rPr lang="en-US" spc="-28"/>
              <a:t>KREDITNO JEMSTVO  </a:t>
            </a:r>
            <a:r>
              <a:rPr lang="en-US" spc="-14"/>
              <a:t>KOSOVO </a:t>
            </a:r>
            <a:r>
              <a:rPr lang="en-US" spc="-42"/>
              <a:t>CREDIT GUARANTEE</a:t>
            </a:r>
            <a:r>
              <a:rPr lang="en-US" spc="-155"/>
              <a:t> </a:t>
            </a:r>
            <a:r>
              <a:rPr lang="en-US" spc="-14"/>
              <a:t>FUND</a:t>
            </a:r>
            <a:endParaRPr lang="en-US" spc="-14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0752" y="568893"/>
            <a:ext cx="8042507" cy="432748"/>
          </a:xfrm>
        </p:spPr>
        <p:txBody>
          <a:bodyPr lIns="0" tIns="0" rIns="0" bIns="0"/>
          <a:lstStyle>
            <a:lvl1pPr>
              <a:defRPr sz="2813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3" y="157735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5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44" b="0" i="0">
                <a:solidFill>
                  <a:srgbClr val="3DB2AF"/>
                </a:solidFill>
                <a:latin typeface="Arial"/>
                <a:cs typeface="Arial"/>
              </a:defRPr>
            </a:lvl1pPr>
          </a:lstStyle>
          <a:p>
            <a:pPr marL="35719" marR="14288">
              <a:lnSpc>
                <a:spcPct val="104000"/>
              </a:lnSpc>
              <a:spcBef>
                <a:spcPts val="42"/>
              </a:spcBef>
            </a:pPr>
            <a:r>
              <a:rPr lang="en-US" spc="-14"/>
              <a:t>FONDI </a:t>
            </a:r>
            <a:r>
              <a:rPr lang="en-US" spc="-42"/>
              <a:t>KOSOVAR </a:t>
            </a:r>
            <a:r>
              <a:rPr lang="en-US" spc="-70"/>
              <a:t>PËR </a:t>
            </a:r>
            <a:r>
              <a:rPr lang="en-US" spc="-28"/>
              <a:t>GARANCI </a:t>
            </a:r>
            <a:r>
              <a:rPr lang="en-US" spc="-42"/>
              <a:t>KREDITORE  KOSOVSKI </a:t>
            </a:r>
            <a:r>
              <a:rPr lang="en-US"/>
              <a:t>FOND </a:t>
            </a:r>
            <a:r>
              <a:rPr lang="en-US" spc="-14"/>
              <a:t>ZA </a:t>
            </a:r>
            <a:r>
              <a:rPr lang="en-US" spc="-28"/>
              <a:t>KREDITNO JEMSTVO  </a:t>
            </a:r>
            <a:r>
              <a:rPr lang="en-US" spc="-14"/>
              <a:t>KOSOVO </a:t>
            </a:r>
            <a:r>
              <a:rPr lang="en-US" spc="-42"/>
              <a:t>CREDIT GUARANTEE</a:t>
            </a:r>
            <a:r>
              <a:rPr lang="en-US" spc="-155"/>
              <a:t> </a:t>
            </a:r>
            <a:r>
              <a:rPr lang="en-US" spc="-14"/>
              <a:t>FUND</a:t>
            </a:r>
            <a:endParaRPr lang="en-US" spc="-14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15" y="294"/>
            <a:ext cx="9134888" cy="6849070"/>
          </a:xfrm>
          <a:custGeom>
            <a:avLst/>
            <a:gdLst/>
            <a:ahLst/>
            <a:cxnLst/>
            <a:rect l="l" t="t" r="r" b="b"/>
            <a:pathLst>
              <a:path w="3818890" h="2435225">
                <a:moveTo>
                  <a:pt x="0" y="2435150"/>
                </a:moveTo>
                <a:lnTo>
                  <a:pt x="3818459" y="2435150"/>
                </a:lnTo>
                <a:lnTo>
                  <a:pt x="3818459" y="0"/>
                </a:lnTo>
                <a:lnTo>
                  <a:pt x="0" y="0"/>
                </a:lnTo>
                <a:lnTo>
                  <a:pt x="0" y="2435150"/>
                </a:lnTo>
                <a:close/>
              </a:path>
            </a:pathLst>
          </a:custGeom>
          <a:solidFill>
            <a:srgbClr val="3DB2AF"/>
          </a:solidFill>
        </p:spPr>
        <p:txBody>
          <a:bodyPr wrap="square" lIns="0" tIns="0" rIns="0" bIns="0" rtlCol="0"/>
          <a:lstStyle/>
          <a:p>
            <a:endParaRPr sz="5063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0752" y="568890"/>
            <a:ext cx="8042507" cy="432810"/>
          </a:xfrm>
        </p:spPr>
        <p:txBody>
          <a:bodyPr lIns="0" tIns="0" rIns="0" bIns="0"/>
          <a:lstStyle>
            <a:lvl1pPr>
              <a:defRPr sz="2813" b="0" i="0" u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44" b="0" i="0">
                <a:solidFill>
                  <a:srgbClr val="3DB2AF"/>
                </a:solidFill>
                <a:latin typeface="Arial"/>
                <a:cs typeface="Arial"/>
              </a:defRPr>
            </a:lvl1pPr>
          </a:lstStyle>
          <a:p>
            <a:pPr marL="35719" marR="14288">
              <a:lnSpc>
                <a:spcPct val="104000"/>
              </a:lnSpc>
              <a:spcBef>
                <a:spcPts val="42"/>
              </a:spcBef>
            </a:pPr>
            <a:r>
              <a:rPr lang="en-US" spc="-14"/>
              <a:t>FONDI </a:t>
            </a:r>
            <a:r>
              <a:rPr lang="en-US" spc="-42"/>
              <a:t>KOSOVAR </a:t>
            </a:r>
            <a:r>
              <a:rPr lang="en-US" spc="-70"/>
              <a:t>PËR </a:t>
            </a:r>
            <a:r>
              <a:rPr lang="en-US" spc="-28"/>
              <a:t>GARANCI </a:t>
            </a:r>
            <a:r>
              <a:rPr lang="en-US" spc="-42"/>
              <a:t>KREDITORE  KOSOVSKI </a:t>
            </a:r>
            <a:r>
              <a:rPr lang="en-US"/>
              <a:t>FOND </a:t>
            </a:r>
            <a:r>
              <a:rPr lang="en-US" spc="-14"/>
              <a:t>ZA </a:t>
            </a:r>
            <a:r>
              <a:rPr lang="en-US" spc="-28"/>
              <a:t>KREDITNO JEMSTVO  </a:t>
            </a:r>
            <a:r>
              <a:rPr lang="en-US" spc="-14"/>
              <a:t>KOSOVO </a:t>
            </a:r>
            <a:r>
              <a:rPr lang="en-US" spc="-42"/>
              <a:t>CREDIT GUARANTEE</a:t>
            </a:r>
            <a:r>
              <a:rPr lang="en-US" spc="-155"/>
              <a:t> </a:t>
            </a:r>
            <a:r>
              <a:rPr lang="en-US" spc="-14"/>
              <a:t>FUND</a:t>
            </a:r>
            <a:endParaRPr lang="en-US" spc="-14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44" b="0" i="0">
                <a:solidFill>
                  <a:srgbClr val="3DB2AF"/>
                </a:solidFill>
                <a:latin typeface="Arial"/>
                <a:cs typeface="Arial"/>
              </a:defRPr>
            </a:lvl1pPr>
          </a:lstStyle>
          <a:p>
            <a:pPr marL="35719" marR="14288">
              <a:lnSpc>
                <a:spcPct val="104000"/>
              </a:lnSpc>
              <a:spcBef>
                <a:spcPts val="42"/>
              </a:spcBef>
            </a:pPr>
            <a:r>
              <a:rPr lang="en-US" spc="-14"/>
              <a:t>FONDI </a:t>
            </a:r>
            <a:r>
              <a:rPr lang="en-US" spc="-42"/>
              <a:t>KOSOVAR </a:t>
            </a:r>
            <a:r>
              <a:rPr lang="en-US" spc="-70"/>
              <a:t>PËR </a:t>
            </a:r>
            <a:r>
              <a:rPr lang="en-US" spc="-28"/>
              <a:t>GARANCI </a:t>
            </a:r>
            <a:r>
              <a:rPr lang="en-US" spc="-42"/>
              <a:t>KREDITORE  KOSOVSKI </a:t>
            </a:r>
            <a:r>
              <a:rPr lang="en-US"/>
              <a:t>FOND </a:t>
            </a:r>
            <a:r>
              <a:rPr lang="en-US" spc="-14"/>
              <a:t>ZA </a:t>
            </a:r>
            <a:r>
              <a:rPr lang="en-US" spc="-28"/>
              <a:t>KREDITNO JEMSTVO  </a:t>
            </a:r>
            <a:r>
              <a:rPr lang="en-US" spc="-14"/>
              <a:t>KOSOVO </a:t>
            </a:r>
            <a:r>
              <a:rPr lang="en-US" spc="-42"/>
              <a:t>CREDIT GUARANTEE</a:t>
            </a:r>
            <a:r>
              <a:rPr lang="en-US" spc="-155"/>
              <a:t> </a:t>
            </a:r>
            <a:r>
              <a:rPr lang="en-US" spc="-14"/>
              <a:t>FUND</a:t>
            </a:r>
            <a:endParaRPr lang="en-US" spc="-14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0752" y="568890"/>
            <a:ext cx="804250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3" y="1577350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47512" y="5886685"/>
            <a:ext cx="1948795" cy="540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44" b="0" i="0">
                <a:solidFill>
                  <a:srgbClr val="3DB2AF"/>
                </a:solidFill>
                <a:latin typeface="Arial"/>
                <a:cs typeface="Arial"/>
              </a:defRPr>
            </a:lvl1pPr>
          </a:lstStyle>
          <a:p>
            <a:pPr marL="35719" marR="14288">
              <a:lnSpc>
                <a:spcPct val="104000"/>
              </a:lnSpc>
              <a:spcBef>
                <a:spcPts val="42"/>
              </a:spcBef>
            </a:pPr>
            <a:r>
              <a:rPr lang="en-US" spc="-14"/>
              <a:t>FONDI </a:t>
            </a:r>
            <a:r>
              <a:rPr lang="en-US" spc="-42"/>
              <a:t>KOSOVAR </a:t>
            </a:r>
            <a:r>
              <a:rPr lang="en-US" spc="-70"/>
              <a:t>PËR </a:t>
            </a:r>
            <a:r>
              <a:rPr lang="en-US" spc="-28"/>
              <a:t>GARANCI </a:t>
            </a:r>
            <a:r>
              <a:rPr lang="en-US" spc="-42"/>
              <a:t>KREDITORE  KOSOVSKI </a:t>
            </a:r>
            <a:r>
              <a:rPr lang="en-US"/>
              <a:t>FOND </a:t>
            </a:r>
            <a:r>
              <a:rPr lang="en-US" spc="-14"/>
              <a:t>ZA </a:t>
            </a:r>
            <a:r>
              <a:rPr lang="en-US" spc="-28"/>
              <a:t>KREDITNO JEMSTVO  </a:t>
            </a:r>
            <a:r>
              <a:rPr lang="en-US" spc="-14"/>
              <a:t>KOSOVO </a:t>
            </a:r>
            <a:r>
              <a:rPr lang="en-US" spc="-42"/>
              <a:t>CREDIT GUARANTEE</a:t>
            </a:r>
            <a:r>
              <a:rPr lang="en-US" spc="-155"/>
              <a:t> </a:t>
            </a:r>
            <a:r>
              <a:rPr lang="en-US" spc="-14"/>
              <a:t>FUND</a:t>
            </a:r>
            <a:endParaRPr lang="en-US" spc="-14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3" y="6377943"/>
            <a:ext cx="2103120" cy="1558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3" y="6377947"/>
            <a:ext cx="2103120" cy="779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285898">
        <a:defRPr>
          <a:latin typeface="+mn-lt"/>
          <a:ea typeface="+mn-ea"/>
          <a:cs typeface="+mn-cs"/>
        </a:defRPr>
      </a:lvl2pPr>
      <a:lvl3pPr marL="2571798">
        <a:defRPr>
          <a:latin typeface="+mn-lt"/>
          <a:ea typeface="+mn-ea"/>
          <a:cs typeface="+mn-cs"/>
        </a:defRPr>
      </a:lvl3pPr>
      <a:lvl4pPr marL="3857695">
        <a:defRPr>
          <a:latin typeface="+mn-lt"/>
          <a:ea typeface="+mn-ea"/>
          <a:cs typeface="+mn-cs"/>
        </a:defRPr>
      </a:lvl4pPr>
      <a:lvl5pPr marL="5143593">
        <a:defRPr>
          <a:latin typeface="+mn-lt"/>
          <a:ea typeface="+mn-ea"/>
          <a:cs typeface="+mn-cs"/>
        </a:defRPr>
      </a:lvl5pPr>
      <a:lvl6pPr marL="6429493">
        <a:defRPr>
          <a:latin typeface="+mn-lt"/>
          <a:ea typeface="+mn-ea"/>
          <a:cs typeface="+mn-cs"/>
        </a:defRPr>
      </a:lvl6pPr>
      <a:lvl7pPr marL="7715391">
        <a:defRPr>
          <a:latin typeface="+mn-lt"/>
          <a:ea typeface="+mn-ea"/>
          <a:cs typeface="+mn-cs"/>
        </a:defRPr>
      </a:lvl7pPr>
      <a:lvl8pPr marL="9001291">
        <a:defRPr>
          <a:latin typeface="+mn-lt"/>
          <a:ea typeface="+mn-ea"/>
          <a:cs typeface="+mn-cs"/>
        </a:defRPr>
      </a:lvl8pPr>
      <a:lvl9pPr marL="1028718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285898">
        <a:defRPr>
          <a:latin typeface="+mn-lt"/>
          <a:ea typeface="+mn-ea"/>
          <a:cs typeface="+mn-cs"/>
        </a:defRPr>
      </a:lvl2pPr>
      <a:lvl3pPr marL="2571798">
        <a:defRPr>
          <a:latin typeface="+mn-lt"/>
          <a:ea typeface="+mn-ea"/>
          <a:cs typeface="+mn-cs"/>
        </a:defRPr>
      </a:lvl3pPr>
      <a:lvl4pPr marL="3857695">
        <a:defRPr>
          <a:latin typeface="+mn-lt"/>
          <a:ea typeface="+mn-ea"/>
          <a:cs typeface="+mn-cs"/>
        </a:defRPr>
      </a:lvl4pPr>
      <a:lvl5pPr marL="5143593">
        <a:defRPr>
          <a:latin typeface="+mn-lt"/>
          <a:ea typeface="+mn-ea"/>
          <a:cs typeface="+mn-cs"/>
        </a:defRPr>
      </a:lvl5pPr>
      <a:lvl6pPr marL="6429493">
        <a:defRPr>
          <a:latin typeface="+mn-lt"/>
          <a:ea typeface="+mn-ea"/>
          <a:cs typeface="+mn-cs"/>
        </a:defRPr>
      </a:lvl6pPr>
      <a:lvl7pPr marL="7715391">
        <a:defRPr>
          <a:latin typeface="+mn-lt"/>
          <a:ea typeface="+mn-ea"/>
          <a:cs typeface="+mn-cs"/>
        </a:defRPr>
      </a:lvl7pPr>
      <a:lvl8pPr marL="9001291">
        <a:defRPr>
          <a:latin typeface="+mn-lt"/>
          <a:ea typeface="+mn-ea"/>
          <a:cs typeface="+mn-cs"/>
        </a:defRPr>
      </a:lvl8pPr>
      <a:lvl9pPr marL="1028718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700561"/>
            <a:ext cx="2588901" cy="25889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838200"/>
            <a:ext cx="7848599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652"/>
            <a:r>
              <a:rPr lang="en-US" sz="4800" spc="-98" dirty="0">
                <a:solidFill>
                  <a:srgbClr val="3DB2AF"/>
                </a:solidFill>
                <a:latin typeface="Museo Sans 700" panose="02000000000000000000" pitchFamily="50" charset="0"/>
                <a:cs typeface="Lucida Sans Unicode"/>
              </a:rPr>
              <a:t>ZHVILLIMI I PORTFOLIOS </a:t>
            </a:r>
            <a:endParaRPr sz="4800" spc="-98" dirty="0">
              <a:solidFill>
                <a:srgbClr val="3DB2AF"/>
              </a:solidFill>
              <a:latin typeface="Museo Sans 700" panose="02000000000000000000" pitchFamily="50" charset="0"/>
              <a:cs typeface="Lucida Sans Unicod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43600"/>
            <a:ext cx="2759446" cy="4286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4399" y="329576"/>
            <a:ext cx="7848601" cy="649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719"/>
            <a:r>
              <a:rPr lang="en-US" sz="4219" spc="-98" dirty="0">
                <a:solidFill>
                  <a:srgbClr val="3DB2AF"/>
                </a:solidFill>
                <a:latin typeface="Museo Sans 700" panose="02000000000000000000" pitchFamily="50" charset="0"/>
                <a:cs typeface="Lucida Sans Unicode"/>
              </a:rPr>
              <a:t>STATISTIKAT E KREDIVE</a:t>
            </a:r>
            <a:endParaRPr sz="4219" dirty="0">
              <a:latin typeface="Museo Sans 700" panose="02000000000000000000" pitchFamily="50" charset="0"/>
              <a:cs typeface="Lucida Sans Unicod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43600"/>
            <a:ext cx="2759446" cy="428687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66A1A88-40A1-40BC-B209-53A97D43BF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1866720"/>
              </p:ext>
            </p:extLst>
          </p:nvPr>
        </p:nvGraphicFramePr>
        <p:xfrm>
          <a:off x="152400" y="3226894"/>
          <a:ext cx="8458200" cy="2488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8D4CB1F-F8D5-4DB3-A539-87339FD60F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739823"/>
              </p:ext>
            </p:extLst>
          </p:nvPr>
        </p:nvGraphicFramePr>
        <p:xfrm>
          <a:off x="762000" y="1371600"/>
          <a:ext cx="7543802" cy="1109024"/>
        </p:xfrm>
        <a:graphic>
          <a:graphicData uri="http://schemas.openxmlformats.org/drawingml/2006/table">
            <a:tbl>
              <a:tblPr/>
              <a:tblGrid>
                <a:gridCol w="2609942">
                  <a:extLst>
                    <a:ext uri="{9D8B030D-6E8A-4147-A177-3AD203B41FA5}">
                      <a16:colId xmlns:a16="http://schemas.microsoft.com/office/drawing/2014/main" val="2521728781"/>
                    </a:ext>
                  </a:extLst>
                </a:gridCol>
                <a:gridCol w="1233465">
                  <a:extLst>
                    <a:ext uri="{9D8B030D-6E8A-4147-A177-3AD203B41FA5}">
                      <a16:colId xmlns:a16="http://schemas.microsoft.com/office/drawing/2014/main" val="822097228"/>
                    </a:ext>
                  </a:extLst>
                </a:gridCol>
                <a:gridCol w="1233465">
                  <a:extLst>
                    <a:ext uri="{9D8B030D-6E8A-4147-A177-3AD203B41FA5}">
                      <a16:colId xmlns:a16="http://schemas.microsoft.com/office/drawing/2014/main" val="2075433510"/>
                    </a:ext>
                  </a:extLst>
                </a:gridCol>
                <a:gridCol w="1233465">
                  <a:extLst>
                    <a:ext uri="{9D8B030D-6E8A-4147-A177-3AD203B41FA5}">
                      <a16:colId xmlns:a16="http://schemas.microsoft.com/office/drawing/2014/main" val="2389876912"/>
                    </a:ext>
                  </a:extLst>
                </a:gridCol>
                <a:gridCol w="1233465">
                  <a:extLst>
                    <a:ext uri="{9D8B030D-6E8A-4147-A177-3AD203B41FA5}">
                      <a16:colId xmlns:a16="http://schemas.microsoft.com/office/drawing/2014/main" val="3555995973"/>
                    </a:ext>
                  </a:extLst>
                </a:gridCol>
              </a:tblGrid>
              <a:tr h="17351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1" i="0" u="none" strike="noStrike">
                          <a:solidFill>
                            <a:srgbClr val="1F497D"/>
                          </a:solidFill>
                          <a:effectLst/>
                          <a:latin typeface="Museo Sans 700" panose="02000000000000000000"/>
                        </a:rPr>
                        <a:t> </a:t>
                      </a:r>
                    </a:p>
                  </a:txBody>
                  <a:tcPr marL="2283" marR="2283" marT="2283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DB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B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3DB3AF"/>
                          </a:solidFill>
                          <a:effectLst/>
                          <a:latin typeface="Museo Sans 700" panose="02000000000000000000"/>
                        </a:rPr>
                        <a:t>Shtat-18</a:t>
                      </a:r>
                    </a:p>
                  </a:txBody>
                  <a:tcPr marL="2283" marR="2283" marT="228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DB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3DB3AF"/>
                          </a:solidFill>
                          <a:effectLst/>
                          <a:latin typeface="Museo Sans 700" panose="02000000000000000000"/>
                        </a:rPr>
                        <a:t>Tet-18</a:t>
                      </a:r>
                    </a:p>
                  </a:txBody>
                  <a:tcPr marL="2283" marR="2283" marT="228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DB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3DB3AF"/>
                          </a:solidFill>
                          <a:effectLst/>
                          <a:latin typeface="Museo Sans 700" panose="02000000000000000000"/>
                        </a:rPr>
                        <a:t>Nent-18</a:t>
                      </a:r>
                    </a:p>
                  </a:txBody>
                  <a:tcPr marL="2283" marR="2283" marT="228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DB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3DB3AF"/>
                          </a:solidFill>
                          <a:effectLst/>
                          <a:latin typeface="Museo Sans 700" panose="02000000000000000000"/>
                        </a:rPr>
                        <a:t>Dhjetor-18</a:t>
                      </a:r>
                    </a:p>
                  </a:txBody>
                  <a:tcPr marL="2283" marR="2283" marT="228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DB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472091"/>
                  </a:ext>
                </a:extLst>
              </a:tr>
              <a:tr h="207488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700" panose="02000000000000000000"/>
                        </a:rPr>
                        <a:t>Shuma e miratuar e kredive</a:t>
                      </a:r>
                    </a:p>
                  </a:txBody>
                  <a:tcPr marL="2283" marR="2283" marT="2283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B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66,407,656</a:t>
                      </a:r>
                    </a:p>
                  </a:txBody>
                  <a:tcPr marL="2283" marR="2283" marT="228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74,131,056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78,467,156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87,159,138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908440"/>
                  </a:ext>
                </a:extLst>
              </a:tr>
              <a:tr h="17351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700" panose="02000000000000000000"/>
                        </a:rPr>
                        <a:t>Gjithsej kredi aktive</a:t>
                      </a:r>
                    </a:p>
                  </a:txBody>
                  <a:tcPr marL="2283" marR="2283" marT="2283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47,282,788</a:t>
                      </a:r>
                    </a:p>
                  </a:txBody>
                  <a:tcPr marL="2283" marR="2283" marT="228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52,781,747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55,319,904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61,387,391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971067"/>
                  </a:ext>
                </a:extLst>
              </a:tr>
              <a:tr h="207488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700" panose="02000000000000000000"/>
                        </a:rPr>
                        <a:t>Shuma e miratuar e garancive</a:t>
                      </a:r>
                    </a:p>
                  </a:txBody>
                  <a:tcPr marL="2283" marR="2283" marT="2283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31,695,333</a:t>
                      </a:r>
                    </a:p>
                  </a:txBody>
                  <a:tcPr marL="2283" marR="2283" marT="228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35,423,083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37,487,133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41,665,724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59309"/>
                  </a:ext>
                </a:extLst>
              </a:tr>
              <a:tr h="17351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700" panose="02000000000000000000"/>
                        </a:rPr>
                        <a:t>Gjithsej garanci aktive</a:t>
                      </a:r>
                    </a:p>
                  </a:txBody>
                  <a:tcPr marL="2283" marR="2283" marT="2283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22,509,564</a:t>
                      </a:r>
                    </a:p>
                  </a:txBody>
                  <a:tcPr marL="2283" marR="2283" marT="228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25,253,043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26,448,510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29,378,984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527034"/>
                  </a:ext>
                </a:extLst>
              </a:tr>
              <a:tr h="17351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700" panose="02000000000000000000"/>
                        </a:rPr>
                        <a:t>Numri i kredive</a:t>
                      </a:r>
                    </a:p>
                  </a:txBody>
                  <a:tcPr marL="2283" marR="2283" marT="2283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1,763</a:t>
                      </a:r>
                    </a:p>
                  </a:txBody>
                  <a:tcPr marL="2283" marR="2283" marT="228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1,942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2,047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2,262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017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025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60984" y="170443"/>
            <a:ext cx="7848601" cy="1298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719"/>
            <a:r>
              <a:rPr lang="en-US" sz="4219" spc="-98" dirty="0">
                <a:solidFill>
                  <a:srgbClr val="3DB2AF"/>
                </a:solidFill>
                <a:latin typeface="Museo Sans 700" panose="02000000000000000000" pitchFamily="50" charset="0"/>
                <a:cs typeface="Lucida Sans Unicode"/>
              </a:rPr>
              <a:t>SHPËRNDARJA E KREDIVE SIPAS RAJONEVE</a:t>
            </a:r>
            <a:endParaRPr sz="4219" dirty="0">
              <a:latin typeface="Museo Sans 700" panose="02000000000000000000" pitchFamily="50" charset="0"/>
              <a:cs typeface="Lucida Sans Unicod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43600"/>
            <a:ext cx="2759446" cy="428687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0E46788-5FE1-44E5-910B-8FFEACCA9F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380647"/>
              </p:ext>
            </p:extLst>
          </p:nvPr>
        </p:nvGraphicFramePr>
        <p:xfrm>
          <a:off x="582724" y="1752600"/>
          <a:ext cx="3723807" cy="3125212"/>
        </p:xfrm>
        <a:graphic>
          <a:graphicData uri="http://schemas.openxmlformats.org/drawingml/2006/table">
            <a:tbl>
              <a:tblPr/>
              <a:tblGrid>
                <a:gridCol w="1441808">
                  <a:extLst>
                    <a:ext uri="{9D8B030D-6E8A-4147-A177-3AD203B41FA5}">
                      <a16:colId xmlns:a16="http://schemas.microsoft.com/office/drawing/2014/main" val="1205292556"/>
                    </a:ext>
                  </a:extLst>
                </a:gridCol>
                <a:gridCol w="663852">
                  <a:extLst>
                    <a:ext uri="{9D8B030D-6E8A-4147-A177-3AD203B41FA5}">
                      <a16:colId xmlns:a16="http://schemas.microsoft.com/office/drawing/2014/main" val="3170313258"/>
                    </a:ext>
                  </a:extLst>
                </a:gridCol>
                <a:gridCol w="829817">
                  <a:extLst>
                    <a:ext uri="{9D8B030D-6E8A-4147-A177-3AD203B41FA5}">
                      <a16:colId xmlns:a16="http://schemas.microsoft.com/office/drawing/2014/main" val="670317991"/>
                    </a:ext>
                  </a:extLst>
                </a:gridCol>
                <a:gridCol w="788330">
                  <a:extLst>
                    <a:ext uri="{9D8B030D-6E8A-4147-A177-3AD203B41FA5}">
                      <a16:colId xmlns:a16="http://schemas.microsoft.com/office/drawing/2014/main" val="2605655277"/>
                    </a:ext>
                  </a:extLst>
                </a:gridCol>
              </a:tblGrid>
              <a:tr h="5394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3DB3AF"/>
                          </a:solidFill>
                          <a:effectLst/>
                          <a:latin typeface="Museo Sans 700" panose="02000000000000000000"/>
                        </a:rPr>
                        <a:t>Kreditë sipas rajoneve</a:t>
                      </a:r>
                    </a:p>
                  </a:txBody>
                  <a:tcPr marL="1219" marR="1219" marT="121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3DB3AF"/>
                          </a:solidFill>
                          <a:effectLst/>
                          <a:latin typeface="Museo Sans 700" panose="02000000000000000000"/>
                        </a:rPr>
                        <a:t>Numri i kredive</a:t>
                      </a:r>
                    </a:p>
                  </a:txBody>
                  <a:tcPr marL="1219" marR="1219" marT="121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3DB3AF"/>
                          </a:solidFill>
                          <a:effectLst/>
                          <a:latin typeface="Museo Sans 700" panose="02000000000000000000"/>
                        </a:rPr>
                        <a:t>Shuma e miratuar</a:t>
                      </a:r>
                    </a:p>
                  </a:txBody>
                  <a:tcPr marL="1219" marR="1219" marT="121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3DB3AF"/>
                          </a:solidFill>
                          <a:effectLst/>
                          <a:latin typeface="Museo Sans 700" panose="02000000000000000000"/>
                        </a:rPr>
                        <a:t>Shuma e garancisë</a:t>
                      </a:r>
                    </a:p>
                  </a:txBody>
                  <a:tcPr marL="1219" marR="1219" marT="121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4022536"/>
                  </a:ext>
                </a:extLst>
              </a:tr>
              <a:tr h="287308">
                <a:tc>
                  <a:txBody>
                    <a:bodyPr/>
                    <a:lstStyle/>
                    <a:p>
                      <a:pPr algn="r" rtl="0" fontAlgn="t"/>
                      <a:endParaRPr lang="en-US" sz="1100" b="1" i="0" u="none" strike="noStrike">
                        <a:solidFill>
                          <a:srgbClr val="1F497D"/>
                        </a:solidFill>
                        <a:effectLst/>
                        <a:latin typeface="Museo Sans 700" panose="02000000000000000000"/>
                      </a:endParaRPr>
                    </a:p>
                  </a:txBody>
                  <a:tcPr marL="1219" marR="1219" marT="12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sz="1100" b="1" i="0" u="none" strike="noStrike">
                        <a:solidFill>
                          <a:srgbClr val="1F497D"/>
                        </a:solidFill>
                        <a:effectLst/>
                        <a:latin typeface="Museo Sans 700" panose="02000000000000000000"/>
                      </a:endParaRPr>
                    </a:p>
                  </a:txBody>
                  <a:tcPr marL="1219" marR="1219" marT="12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sz="1100" b="1" i="0" u="none" strike="noStrike">
                        <a:solidFill>
                          <a:srgbClr val="1F497D"/>
                        </a:solidFill>
                        <a:effectLst/>
                        <a:latin typeface="Museo Sans 700" panose="02000000000000000000"/>
                      </a:endParaRPr>
                    </a:p>
                  </a:txBody>
                  <a:tcPr marL="1219" marR="1219" marT="12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sz="1100" b="1" i="0" u="none" strike="noStrike">
                        <a:solidFill>
                          <a:srgbClr val="1F497D"/>
                        </a:solidFill>
                        <a:effectLst/>
                        <a:latin typeface="Museo Sans 700" panose="02000000000000000000"/>
                      </a:endParaRPr>
                    </a:p>
                  </a:txBody>
                  <a:tcPr marL="1219" marR="1219" marT="12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2570458"/>
                  </a:ext>
                </a:extLst>
              </a:tr>
              <a:tr h="28730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700" panose="02000000000000000000"/>
                        </a:rPr>
                        <a:t>Ferizaj </a:t>
                      </a:r>
                    </a:p>
                  </a:txBody>
                  <a:tcPr marL="1219" marR="1219" marT="121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166</a:t>
                      </a:r>
                    </a:p>
                  </a:txBody>
                  <a:tcPr marL="1219" marR="1219" marT="12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7,200,600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3,421,300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903818"/>
                  </a:ext>
                </a:extLst>
              </a:tr>
              <a:tr h="28730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700" panose="02000000000000000000"/>
                        </a:rPr>
                        <a:t>Gjakovë </a:t>
                      </a:r>
                    </a:p>
                  </a:txBody>
                  <a:tcPr marL="1219" marR="1219" marT="121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91</a:t>
                      </a:r>
                    </a:p>
                  </a:txBody>
                  <a:tcPr marL="1219" marR="1219" marT="12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3,171,500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1,527,750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931182"/>
                  </a:ext>
                </a:extLst>
              </a:tr>
              <a:tr h="28730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700" panose="02000000000000000000"/>
                        </a:rPr>
                        <a:t>Gjilan </a:t>
                      </a:r>
                    </a:p>
                  </a:txBody>
                  <a:tcPr marL="1219" marR="1219" marT="121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134</a:t>
                      </a:r>
                    </a:p>
                  </a:txBody>
                  <a:tcPr marL="1219" marR="1219" marT="12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4,507,800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2,131,700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671632"/>
                  </a:ext>
                </a:extLst>
              </a:tr>
              <a:tr h="28730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700" panose="02000000000000000000"/>
                        </a:rPr>
                        <a:t>Mitrovicë</a:t>
                      </a:r>
                    </a:p>
                  </a:txBody>
                  <a:tcPr marL="1219" marR="1219" marT="121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119</a:t>
                      </a:r>
                    </a:p>
                  </a:txBody>
                  <a:tcPr marL="1219" marR="1219" marT="12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4,243,500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1,885,900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480528"/>
                  </a:ext>
                </a:extLst>
              </a:tr>
              <a:tr h="28730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700" panose="02000000000000000000"/>
                        </a:rPr>
                        <a:t>Pejë </a:t>
                      </a:r>
                    </a:p>
                  </a:txBody>
                  <a:tcPr marL="1219" marR="1219" marT="121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176</a:t>
                      </a:r>
                    </a:p>
                  </a:txBody>
                  <a:tcPr marL="1219" marR="1219" marT="12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7,096,326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3,439,948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322240"/>
                  </a:ext>
                </a:extLst>
              </a:tr>
              <a:tr h="28730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700" panose="02000000000000000000"/>
                        </a:rPr>
                        <a:t>Prishtinë </a:t>
                      </a:r>
                    </a:p>
                  </a:txBody>
                  <a:tcPr marL="1219" marR="1219" marT="121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1,300</a:t>
                      </a:r>
                    </a:p>
                  </a:txBody>
                  <a:tcPr marL="1219" marR="1219" marT="12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48,808,412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23,356,706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380369"/>
                  </a:ext>
                </a:extLst>
              </a:tr>
              <a:tr h="28730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700" panose="02000000000000000000"/>
                        </a:rPr>
                        <a:t>Prizren</a:t>
                      </a:r>
                    </a:p>
                  </a:txBody>
                  <a:tcPr marL="1219" marR="1219" marT="121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276</a:t>
                      </a:r>
                    </a:p>
                  </a:txBody>
                  <a:tcPr marL="1219" marR="1219" marT="12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12,131,000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5,902,420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894644"/>
                  </a:ext>
                </a:extLst>
              </a:tr>
              <a:tr h="28730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 Total</a:t>
                      </a:r>
                    </a:p>
                  </a:txBody>
                  <a:tcPr marL="1219" marR="1219" marT="1219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2,262</a:t>
                      </a:r>
                    </a:p>
                  </a:txBody>
                  <a:tcPr marL="1219" marR="1219" marT="1219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87,159,138</a:t>
                      </a:r>
                    </a:p>
                  </a:txBody>
                  <a:tcPr marL="1219" marR="1219" marT="1219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41,665,724</a:t>
                      </a:r>
                    </a:p>
                  </a:txBody>
                  <a:tcPr marL="1219" marR="1219" marT="1219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391874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6EE341B-B8ED-4B82-AA1D-2C37769467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6897002"/>
              </p:ext>
            </p:extLst>
          </p:nvPr>
        </p:nvGraphicFramePr>
        <p:xfrm>
          <a:off x="4837469" y="1645834"/>
          <a:ext cx="3723807" cy="3338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7821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3399" y="568891"/>
            <a:ext cx="7848601" cy="649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719"/>
            <a:r>
              <a:rPr lang="en-US" sz="4219" spc="-98" dirty="0">
                <a:solidFill>
                  <a:srgbClr val="3DB2AF"/>
                </a:solidFill>
                <a:latin typeface="Museo Sans 700" panose="02000000000000000000" pitchFamily="50" charset="0"/>
                <a:cs typeface="Lucida Sans Unicode"/>
              </a:rPr>
              <a:t>KREDITË SIPAS SEKTORIT</a:t>
            </a:r>
            <a:endParaRPr sz="4219" dirty="0">
              <a:latin typeface="Museo Sans 700" panose="02000000000000000000" pitchFamily="50" charset="0"/>
              <a:cs typeface="Lucida Sans Unicod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72" y="5860422"/>
            <a:ext cx="2759446" cy="42868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7F03D9-2AD6-48DB-BA47-D4C837B4ED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156975"/>
              </p:ext>
            </p:extLst>
          </p:nvPr>
        </p:nvGraphicFramePr>
        <p:xfrm>
          <a:off x="533398" y="1562379"/>
          <a:ext cx="8001001" cy="1762514"/>
        </p:xfrm>
        <a:graphic>
          <a:graphicData uri="http://schemas.openxmlformats.org/drawingml/2006/table">
            <a:tbl>
              <a:tblPr/>
              <a:tblGrid>
                <a:gridCol w="2861733">
                  <a:extLst>
                    <a:ext uri="{9D8B030D-6E8A-4147-A177-3AD203B41FA5}">
                      <a16:colId xmlns:a16="http://schemas.microsoft.com/office/drawing/2014/main" val="522876278"/>
                    </a:ext>
                  </a:extLst>
                </a:gridCol>
                <a:gridCol w="698505">
                  <a:extLst>
                    <a:ext uri="{9D8B030D-6E8A-4147-A177-3AD203B41FA5}">
                      <a16:colId xmlns:a16="http://schemas.microsoft.com/office/drawing/2014/main" val="1112341483"/>
                    </a:ext>
                  </a:extLst>
                </a:gridCol>
                <a:gridCol w="1066795">
                  <a:extLst>
                    <a:ext uri="{9D8B030D-6E8A-4147-A177-3AD203B41FA5}">
                      <a16:colId xmlns:a16="http://schemas.microsoft.com/office/drawing/2014/main" val="3372582998"/>
                    </a:ext>
                  </a:extLst>
                </a:gridCol>
                <a:gridCol w="1049863">
                  <a:extLst>
                    <a:ext uri="{9D8B030D-6E8A-4147-A177-3AD203B41FA5}">
                      <a16:colId xmlns:a16="http://schemas.microsoft.com/office/drawing/2014/main" val="389873357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946566616"/>
                    </a:ext>
                  </a:extLst>
                </a:gridCol>
                <a:gridCol w="1308105">
                  <a:extLst>
                    <a:ext uri="{9D8B030D-6E8A-4147-A177-3AD203B41FA5}">
                      <a16:colId xmlns:a16="http://schemas.microsoft.com/office/drawing/2014/main" val="1618934548"/>
                    </a:ext>
                  </a:extLst>
                </a:gridCol>
              </a:tblGrid>
              <a:tr h="3901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3DB3AF"/>
                          </a:solidFill>
                          <a:effectLst/>
                          <a:latin typeface="Museo Sans 700" panose="02000000000000000000"/>
                        </a:rPr>
                        <a:t>Sektorët kryesorë</a:t>
                      </a:r>
                    </a:p>
                  </a:txBody>
                  <a:tcPr marL="1053" marR="1053" marT="10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3DB3AF"/>
                          </a:solidFill>
                          <a:effectLst/>
                          <a:latin typeface="Museo Sans 700" panose="02000000000000000000"/>
                        </a:rPr>
                        <a:t>Numri i kredive</a:t>
                      </a:r>
                    </a:p>
                  </a:txBody>
                  <a:tcPr marL="1053" marR="1053" marT="10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3DB3AF"/>
                          </a:solidFill>
                          <a:effectLst/>
                          <a:latin typeface="Museo Sans 700" panose="02000000000000000000"/>
                        </a:rPr>
                        <a:t>Shuma e miratuar</a:t>
                      </a:r>
                    </a:p>
                  </a:txBody>
                  <a:tcPr marL="1053" marR="1053" marT="10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3DB3AF"/>
                          </a:solidFill>
                          <a:effectLst/>
                          <a:latin typeface="Museo Sans 700" panose="02000000000000000000"/>
                        </a:rPr>
                        <a:t>Shuma e garancisë</a:t>
                      </a:r>
                    </a:p>
                  </a:txBody>
                  <a:tcPr marL="1053" marR="1053" marT="10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3DB3AF"/>
                          </a:solidFill>
                          <a:effectLst/>
                          <a:latin typeface="Museo Sans 700" panose="02000000000000000000"/>
                        </a:rPr>
                        <a:t>Numri i punëtorëve</a:t>
                      </a:r>
                    </a:p>
                  </a:txBody>
                  <a:tcPr marL="1053" marR="1053" marT="10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3DB3AF"/>
                          </a:solidFill>
                          <a:effectLst/>
                          <a:latin typeface="Museo Sans 700" panose="02000000000000000000"/>
                        </a:rPr>
                        <a:t>Numri i paraparë i punëtorëve*</a:t>
                      </a:r>
                    </a:p>
                  </a:txBody>
                  <a:tcPr marL="1053" marR="1053" marT="10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0914303"/>
                  </a:ext>
                </a:extLst>
              </a:tr>
              <a:tr h="160620">
                <a:tc>
                  <a:txBody>
                    <a:bodyPr/>
                    <a:lstStyle/>
                    <a:p>
                      <a:pPr algn="l" rtl="0" fontAlgn="ctr"/>
                      <a:endParaRPr lang="en-US" sz="1100" b="1" i="0" u="none" strike="noStrike">
                        <a:solidFill>
                          <a:srgbClr val="1F497D"/>
                        </a:solidFill>
                        <a:effectLst/>
                        <a:latin typeface="Museo Sans 700" panose="02000000000000000000"/>
                      </a:endParaRPr>
                    </a:p>
                  </a:txBody>
                  <a:tcPr marL="1053" marR="1053" marT="10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100" b="1" i="0" u="none" strike="noStrike">
                        <a:solidFill>
                          <a:srgbClr val="1F497D"/>
                        </a:solidFill>
                        <a:effectLst/>
                        <a:latin typeface="Museo Sans 700" panose="02000000000000000000"/>
                      </a:endParaRPr>
                    </a:p>
                  </a:txBody>
                  <a:tcPr marL="1053" marR="1053" marT="10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100" b="1" i="0" u="none" strike="noStrike">
                        <a:solidFill>
                          <a:srgbClr val="1F497D"/>
                        </a:solidFill>
                        <a:effectLst/>
                        <a:latin typeface="Museo Sans 700" panose="02000000000000000000"/>
                      </a:endParaRPr>
                    </a:p>
                  </a:txBody>
                  <a:tcPr marL="1053" marR="1053" marT="10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100" b="1" i="0" u="none" strike="noStrike">
                        <a:solidFill>
                          <a:srgbClr val="1F497D"/>
                        </a:solidFill>
                        <a:effectLst/>
                        <a:latin typeface="Museo Sans 700" panose="02000000000000000000"/>
                      </a:endParaRPr>
                    </a:p>
                  </a:txBody>
                  <a:tcPr marL="1053" marR="1053" marT="10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Museo Sans 700" panose="02000000000000000000"/>
                      </a:endParaRPr>
                    </a:p>
                  </a:txBody>
                  <a:tcPr marL="1053" marR="1053" marT="10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Museo Sans 700" panose="02000000000000000000"/>
                      </a:endParaRPr>
                    </a:p>
                  </a:txBody>
                  <a:tcPr marL="1053" marR="1053" marT="10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2187213"/>
                  </a:ext>
                </a:extLst>
              </a:tr>
              <a:tr h="160620"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700" panose="02000000000000000000"/>
                        </a:rPr>
                        <a:t>Tregti me shumicë e pakicë</a:t>
                      </a:r>
                    </a:p>
                  </a:txBody>
                  <a:tcPr marL="1053" marR="1053" marT="1053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886</a:t>
                      </a:r>
                    </a:p>
                  </a:txBody>
                  <a:tcPr marL="1053" marR="1053" marT="105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35,492,582</a:t>
                      </a:r>
                    </a:p>
                  </a:txBody>
                  <a:tcPr marL="1053" marR="1053" marT="1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17,079,871</a:t>
                      </a:r>
                    </a:p>
                  </a:txBody>
                  <a:tcPr marL="1053" marR="1053" marT="1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3,376</a:t>
                      </a:r>
                    </a:p>
                  </a:txBody>
                  <a:tcPr marL="1053" marR="1053" marT="1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4,536</a:t>
                      </a:r>
                    </a:p>
                  </a:txBody>
                  <a:tcPr marL="1053" marR="1053" marT="1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549189"/>
                  </a:ext>
                </a:extLst>
              </a:tr>
              <a:tr h="16062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700" panose="02000000000000000000"/>
                        </a:rPr>
                        <a:t>Shërbime </a:t>
                      </a:r>
                    </a:p>
                  </a:txBody>
                  <a:tcPr marL="1053" marR="1053" marT="1053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696</a:t>
                      </a:r>
                    </a:p>
                  </a:txBody>
                  <a:tcPr marL="1053" marR="1053" marT="105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23,912,503</a:t>
                      </a:r>
                    </a:p>
                  </a:txBody>
                  <a:tcPr marL="1053" marR="1053" marT="1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11,327,802</a:t>
                      </a:r>
                    </a:p>
                  </a:txBody>
                  <a:tcPr marL="1053" marR="1053" marT="1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4,551</a:t>
                      </a:r>
                    </a:p>
                  </a:txBody>
                  <a:tcPr marL="1053" marR="1053" marT="1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5,566</a:t>
                      </a:r>
                    </a:p>
                  </a:txBody>
                  <a:tcPr marL="1053" marR="1053" marT="1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055370"/>
                  </a:ext>
                </a:extLst>
              </a:tr>
              <a:tr h="16062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700" panose="02000000000000000000"/>
                        </a:rPr>
                        <a:t>Prodhimtari</a:t>
                      </a:r>
                    </a:p>
                  </a:txBody>
                  <a:tcPr marL="1053" marR="1053" marT="1053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402</a:t>
                      </a:r>
                    </a:p>
                  </a:txBody>
                  <a:tcPr marL="1053" marR="1053" marT="105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15,996,300</a:t>
                      </a:r>
                    </a:p>
                  </a:txBody>
                  <a:tcPr marL="1053" marR="1053" marT="1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7,617,640</a:t>
                      </a:r>
                    </a:p>
                  </a:txBody>
                  <a:tcPr marL="1053" marR="1053" marT="1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2,106</a:t>
                      </a:r>
                    </a:p>
                  </a:txBody>
                  <a:tcPr marL="1053" marR="1053" marT="1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2,687</a:t>
                      </a:r>
                    </a:p>
                  </a:txBody>
                  <a:tcPr marL="1053" marR="1053" marT="1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744918"/>
                  </a:ext>
                </a:extLst>
              </a:tr>
              <a:tr h="16062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700" panose="02000000000000000000"/>
                        </a:rPr>
                        <a:t>Bujqësi, pylltari dhe peshkatari</a:t>
                      </a:r>
                    </a:p>
                  </a:txBody>
                  <a:tcPr marL="1053" marR="1053" marT="1053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160</a:t>
                      </a:r>
                    </a:p>
                  </a:txBody>
                  <a:tcPr marL="1053" marR="1053" marT="105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5,987,426</a:t>
                      </a:r>
                    </a:p>
                  </a:txBody>
                  <a:tcPr marL="1053" marR="1053" marT="1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2,882,498</a:t>
                      </a:r>
                    </a:p>
                  </a:txBody>
                  <a:tcPr marL="1053" marR="1053" marT="1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           425 </a:t>
                      </a:r>
                    </a:p>
                  </a:txBody>
                  <a:tcPr marL="1053" marR="1053" marT="1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                 627 </a:t>
                      </a:r>
                    </a:p>
                  </a:txBody>
                  <a:tcPr marL="1053" marR="1053" marT="1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887851"/>
                  </a:ext>
                </a:extLst>
              </a:tr>
              <a:tr h="16062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700" panose="02000000000000000000"/>
                        </a:rPr>
                        <a:t>Ndërtimtari</a:t>
                      </a:r>
                    </a:p>
                  </a:txBody>
                  <a:tcPr marL="1053" marR="1053" marT="1053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118</a:t>
                      </a:r>
                    </a:p>
                  </a:txBody>
                  <a:tcPr marL="1053" marR="1053" marT="105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5,770,326</a:t>
                      </a:r>
                    </a:p>
                  </a:txBody>
                  <a:tcPr marL="1053" marR="1053" marT="1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2,757,913</a:t>
                      </a:r>
                    </a:p>
                  </a:txBody>
                  <a:tcPr marL="1053" marR="1053" marT="1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1,098</a:t>
                      </a:r>
                    </a:p>
                  </a:txBody>
                  <a:tcPr marL="1053" marR="1053" marT="1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1,341</a:t>
                      </a:r>
                    </a:p>
                  </a:txBody>
                  <a:tcPr marL="1053" marR="1053" marT="10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428821"/>
                  </a:ext>
                </a:extLst>
              </a:tr>
              <a:tr h="16062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1" i="0" u="none" strike="noStrike" dirty="0" err="1">
                          <a:solidFill>
                            <a:srgbClr val="3DB3AF"/>
                          </a:solidFill>
                          <a:effectLst/>
                          <a:latin typeface="Museo Sans 700" panose="02000000000000000000"/>
                        </a:rPr>
                        <a:t>Gjithësej</a:t>
                      </a:r>
                      <a:endParaRPr lang="en-US" sz="1100" b="1" i="0" u="none" strike="noStrike" dirty="0">
                        <a:solidFill>
                          <a:srgbClr val="3DB3AF"/>
                        </a:solidFill>
                        <a:effectLst/>
                        <a:latin typeface="Museo Sans 700" panose="02000000000000000000"/>
                      </a:endParaRPr>
                    </a:p>
                  </a:txBody>
                  <a:tcPr marL="1053" marR="1053" marT="1053" marB="0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2,262</a:t>
                      </a:r>
                    </a:p>
                  </a:txBody>
                  <a:tcPr marL="1053" marR="1053" marT="1053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87,159,138</a:t>
                      </a:r>
                    </a:p>
                  </a:txBody>
                  <a:tcPr marL="1053" marR="1053" marT="1053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41,665,724</a:t>
                      </a:r>
                    </a:p>
                  </a:txBody>
                  <a:tcPr marL="1053" marR="1053" marT="1053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11,556</a:t>
                      </a:r>
                    </a:p>
                  </a:txBody>
                  <a:tcPr marL="1053" marR="1053" marT="1053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14,757</a:t>
                      </a:r>
                    </a:p>
                  </a:txBody>
                  <a:tcPr marL="1053" marR="1053" marT="1053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80637"/>
                  </a:ext>
                </a:extLst>
              </a:tr>
              <a:tr h="19146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Museo Sans 700" panose="02000000000000000000"/>
                        </a:rPr>
                        <a:t>* Ky është vlerësim i raportuar nga përfituesit</a:t>
                      </a:r>
                    </a:p>
                  </a:txBody>
                  <a:tcPr marL="1053" marR="1053" marT="1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Museo Sans 700" panose="02000000000000000000"/>
                      </a:endParaRPr>
                    </a:p>
                  </a:txBody>
                  <a:tcPr marL="1053" marR="1053" marT="10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Museo Sans 700" panose="02000000000000000000"/>
                      </a:endParaRPr>
                    </a:p>
                  </a:txBody>
                  <a:tcPr marL="1053" marR="1053" marT="10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Museo Sans 700" panose="02000000000000000000"/>
                      </a:endParaRPr>
                    </a:p>
                  </a:txBody>
                  <a:tcPr marL="1053" marR="1053" marT="10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Museo Sans 700" panose="02000000000000000000"/>
                      </a:endParaRPr>
                    </a:p>
                  </a:txBody>
                  <a:tcPr marL="1053" marR="1053" marT="10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Museo Sans 700" panose="02000000000000000000"/>
                      </a:endParaRPr>
                    </a:p>
                  </a:txBody>
                  <a:tcPr marL="1053" marR="1053" marT="10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4942937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BD0DD45-96E9-46A8-B207-4FDCA4AD15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689241"/>
              </p:ext>
            </p:extLst>
          </p:nvPr>
        </p:nvGraphicFramePr>
        <p:xfrm>
          <a:off x="3352800" y="3324892"/>
          <a:ext cx="5181599" cy="2466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76980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3399" y="568891"/>
            <a:ext cx="7848601" cy="649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719"/>
            <a:r>
              <a:rPr lang="en-US" sz="4219" spc="-98" dirty="0">
                <a:solidFill>
                  <a:srgbClr val="3DB2AF"/>
                </a:solidFill>
                <a:latin typeface="Museo Sans 700" panose="02000000000000000000" pitchFamily="50" charset="0"/>
                <a:cs typeface="Lucida Sans Unicode"/>
              </a:rPr>
              <a:t>DESTINIMET E KREDIVE</a:t>
            </a:r>
            <a:endParaRPr sz="4219" dirty="0">
              <a:latin typeface="Museo Sans 700" panose="02000000000000000000" pitchFamily="50" charset="0"/>
              <a:cs typeface="Lucida Sans Unicod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43600"/>
            <a:ext cx="2759446" cy="42868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CA6CB7D-BE12-473C-B9A7-86C873E111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83147"/>
              </p:ext>
            </p:extLst>
          </p:nvPr>
        </p:nvGraphicFramePr>
        <p:xfrm>
          <a:off x="713739" y="1577974"/>
          <a:ext cx="4248151" cy="2536823"/>
        </p:xfrm>
        <a:graphic>
          <a:graphicData uri="http://schemas.openxmlformats.org/drawingml/2006/table">
            <a:tbl>
              <a:tblPr/>
              <a:tblGrid>
                <a:gridCol w="1812729">
                  <a:extLst>
                    <a:ext uri="{9D8B030D-6E8A-4147-A177-3AD203B41FA5}">
                      <a16:colId xmlns:a16="http://schemas.microsoft.com/office/drawing/2014/main" val="370343020"/>
                    </a:ext>
                  </a:extLst>
                </a:gridCol>
                <a:gridCol w="774907">
                  <a:extLst>
                    <a:ext uri="{9D8B030D-6E8A-4147-A177-3AD203B41FA5}">
                      <a16:colId xmlns:a16="http://schemas.microsoft.com/office/drawing/2014/main" val="3143679242"/>
                    </a:ext>
                  </a:extLst>
                </a:gridCol>
                <a:gridCol w="871770">
                  <a:extLst>
                    <a:ext uri="{9D8B030D-6E8A-4147-A177-3AD203B41FA5}">
                      <a16:colId xmlns:a16="http://schemas.microsoft.com/office/drawing/2014/main" val="1014346917"/>
                    </a:ext>
                  </a:extLst>
                </a:gridCol>
                <a:gridCol w="788745">
                  <a:extLst>
                    <a:ext uri="{9D8B030D-6E8A-4147-A177-3AD203B41FA5}">
                      <a16:colId xmlns:a16="http://schemas.microsoft.com/office/drawing/2014/main" val="3631008745"/>
                    </a:ext>
                  </a:extLst>
                </a:gridCol>
              </a:tblGrid>
              <a:tr h="7173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3DB3AF"/>
                          </a:solidFill>
                          <a:effectLst/>
                          <a:latin typeface="Museo Sans 700" panose="02000000000000000000"/>
                        </a:rPr>
                        <a:t>Qëllimi i kredive</a:t>
                      </a:r>
                    </a:p>
                  </a:txBody>
                  <a:tcPr marL="1905" marR="1905" marT="19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3DB3AF"/>
                          </a:solidFill>
                          <a:effectLst/>
                          <a:latin typeface="Museo Sans 700" panose="02000000000000000000"/>
                        </a:rPr>
                        <a:t>Numri i kredive</a:t>
                      </a:r>
                    </a:p>
                  </a:txBody>
                  <a:tcPr marL="1905" marR="1905" marT="19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3DB3AF"/>
                          </a:solidFill>
                          <a:effectLst/>
                          <a:latin typeface="Museo Sans 700" panose="02000000000000000000"/>
                        </a:rPr>
                        <a:t>Shuma e miratuar</a:t>
                      </a:r>
                    </a:p>
                  </a:txBody>
                  <a:tcPr marL="1905" marR="1905" marT="19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3DB3AF"/>
                          </a:solidFill>
                          <a:effectLst/>
                          <a:latin typeface="Museo Sans 700" panose="02000000000000000000"/>
                        </a:rPr>
                        <a:t>Shuma e garancisë</a:t>
                      </a:r>
                    </a:p>
                  </a:txBody>
                  <a:tcPr marL="1905" marR="1905" marT="19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9716348"/>
                  </a:ext>
                </a:extLst>
              </a:tr>
              <a:tr h="3674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700" panose="02000000000000000000"/>
                        </a:rPr>
                        <a:t>Ndërtim/Renovim/Tokë</a:t>
                      </a:r>
                    </a:p>
                  </a:txBody>
                  <a:tcPr marL="1905" marR="1905" marT="19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520</a:t>
                      </a:r>
                    </a:p>
                  </a:txBody>
                  <a:tcPr marL="1905" marR="1905" marT="19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22,452,753</a:t>
                      </a:r>
                    </a:p>
                  </a:txBody>
                  <a:tcPr marL="1905" marR="1905" marT="19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10,582,566</a:t>
                      </a:r>
                    </a:p>
                  </a:txBody>
                  <a:tcPr marL="1905" marR="1905" marT="19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144259"/>
                  </a:ext>
                </a:extLst>
              </a:tr>
              <a:tr h="3674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700" panose="02000000000000000000"/>
                        </a:rPr>
                        <a:t>Pajisje </a:t>
                      </a:r>
                    </a:p>
                  </a:txBody>
                  <a:tcPr marL="1905" marR="1905" marT="19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573</a:t>
                      </a:r>
                    </a:p>
                  </a:txBody>
                  <a:tcPr marL="1905" marR="1905" marT="19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24,681,503</a:t>
                      </a:r>
                    </a:p>
                  </a:txBody>
                  <a:tcPr marL="1905" marR="1905" marT="19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11,800,317</a:t>
                      </a:r>
                    </a:p>
                  </a:txBody>
                  <a:tcPr marL="1905" marR="1905" marT="19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702490"/>
                  </a:ext>
                </a:extLst>
              </a:tr>
              <a:tr h="3674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700" panose="02000000000000000000"/>
                        </a:rPr>
                        <a:t>Kapital Punues</a:t>
                      </a:r>
                    </a:p>
                  </a:txBody>
                  <a:tcPr marL="1905" marR="1905" marT="19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844</a:t>
                      </a:r>
                    </a:p>
                  </a:txBody>
                  <a:tcPr marL="1905" marR="1905" marT="19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28,926,300</a:t>
                      </a:r>
                    </a:p>
                  </a:txBody>
                  <a:tcPr marL="1905" marR="1905" marT="19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14,073,550</a:t>
                      </a:r>
                    </a:p>
                  </a:txBody>
                  <a:tcPr marL="1905" marR="1905" marT="19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03105"/>
                  </a:ext>
                </a:extLst>
              </a:tr>
              <a:tr h="3674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700" panose="02000000000000000000"/>
                        </a:rPr>
                        <a:t>Të tjera</a:t>
                      </a:r>
                    </a:p>
                  </a:txBody>
                  <a:tcPr marL="1905" marR="1905" marT="19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325</a:t>
                      </a:r>
                    </a:p>
                  </a:txBody>
                  <a:tcPr marL="1905" marR="1905" marT="19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11,098,582</a:t>
                      </a:r>
                    </a:p>
                  </a:txBody>
                  <a:tcPr marL="1905" marR="1905" marT="19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5,209,291</a:t>
                      </a:r>
                    </a:p>
                  </a:txBody>
                  <a:tcPr marL="1905" marR="1905" marT="19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423799"/>
                  </a:ext>
                </a:extLst>
              </a:tr>
              <a:tr h="34990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>
                          <a:solidFill>
                            <a:srgbClr val="3DB3AF"/>
                          </a:solidFill>
                          <a:effectLst/>
                          <a:latin typeface="Museo Sans 700" panose="02000000000000000000"/>
                        </a:rPr>
                        <a:t>Gjithsej</a:t>
                      </a:r>
                    </a:p>
                  </a:txBody>
                  <a:tcPr marL="1905" marR="1905" marT="1905" marB="0" anchor="ctr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2,262</a:t>
                      </a:r>
                    </a:p>
                  </a:txBody>
                  <a:tcPr marL="1905" marR="1905" marT="190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87,159,138</a:t>
                      </a:r>
                    </a:p>
                  </a:txBody>
                  <a:tcPr marL="1905" marR="1905" marT="190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Museo Sans 700" panose="02000000000000000000"/>
                        </a:rPr>
                        <a:t>41,665,724</a:t>
                      </a:r>
                    </a:p>
                  </a:txBody>
                  <a:tcPr marL="1905" marR="1905" marT="190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865236"/>
                  </a:ext>
                </a:extLst>
              </a:tr>
            </a:tbl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2226465-0A33-415E-8058-B07684A92E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7371634"/>
              </p:ext>
            </p:extLst>
          </p:nvPr>
        </p:nvGraphicFramePr>
        <p:xfrm>
          <a:off x="5267325" y="1577974"/>
          <a:ext cx="3876675" cy="2536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41908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CGF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3DB3AF"/>
    </a:accent1>
    <a:accent2>
      <a:srgbClr val="949491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CGF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3DB3AF"/>
    </a:accent1>
    <a:accent2>
      <a:srgbClr val="949491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CGF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3DB3AF"/>
    </a:accent1>
    <a:accent2>
      <a:srgbClr val="949491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KCGF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3DB3AF"/>
    </a:accent1>
    <a:accent2>
      <a:srgbClr val="949491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3187</TotalTime>
  <Words>230</Words>
  <Application>Microsoft Office PowerPoint</Application>
  <PresentationFormat>On-screen Show (4:3)</PresentationFormat>
  <Paragraphs>143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Candara</vt:lpstr>
      <vt:lpstr>Museo Sans 700</vt:lpstr>
      <vt:lpstr>Office Theme</vt:lpstr>
      <vt:lpstr>ZHVILLIMI I PORTFOLIOS </vt:lpstr>
      <vt:lpstr>STATISTIKAT E KREDIVE</vt:lpstr>
      <vt:lpstr>SHPËRNDARJA E KREDIVE SIPAS RAJONEVE</vt:lpstr>
      <vt:lpstr>KREDITË SIPAS SEKTORIT</vt:lpstr>
      <vt:lpstr>DESTINIMET E KREDIVE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Graphic1</dc:title>
  <dc:creator>Dell</dc:creator>
  <cp:lastModifiedBy>Nora Arifi</cp:lastModifiedBy>
  <cp:revision>438</cp:revision>
  <cp:lastPrinted>2017-03-07T12:33:24Z</cp:lastPrinted>
  <dcterms:created xsi:type="dcterms:W3CDTF">2016-02-18T16:24:22Z</dcterms:created>
  <dcterms:modified xsi:type="dcterms:W3CDTF">2019-01-17T13:44:14Z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2016-02-18T00:00:00Z</vt:filetime>
  </property>
  <property fmtid="{D5CDD505-2E9C-101B-9397-08002B2CF9AE}" pid="3" name="Creator">
    <vt:lpwstr>CorelDRAW</vt:lpwstr>
  </property>
  <property fmtid="{D5CDD505-2E9C-101B-9397-08002B2CF9AE}" pid="4" name="LastSaved">
    <vt:filetime>2016-02-18T00:00:00Z</vt:filetime>
  </property>
</Properties>
</file>