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304" r:id="rId6"/>
    <p:sldId id="279" r:id="rId7"/>
    <p:sldId id="288" r:id="rId8"/>
    <p:sldId id="287" r:id="rId9"/>
  </p:sldIdLst>
  <p:sldSz cx="9144000" cy="6858000" type="screen4x3"/>
  <p:notesSz cx="9296400" cy="7010400"/>
  <p:defaultTextStyle>
    <a:defPPr>
      <a:defRPr lang="en-US"/>
    </a:defPPr>
    <a:lvl1pPr marL="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1pPr>
    <a:lvl2pPr marL="1285538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2pPr>
    <a:lvl3pPr marL="257107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3pPr>
    <a:lvl4pPr marL="3856613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4pPr>
    <a:lvl5pPr marL="514214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5pPr>
    <a:lvl6pPr marL="6427685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6pPr>
    <a:lvl7pPr marL="7713222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7pPr>
    <a:lvl8pPr marL="8998760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8pPr>
    <a:lvl9pPr marL="10284297" algn="l" defTabSz="2571075" rtl="0" eaLnBrk="1" latinLnBrk="0" hangingPunct="1">
      <a:defRPr sz="50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00" userDrawn="1">
          <p15:clr>
            <a:srgbClr val="A4A3A4"/>
          </p15:clr>
        </p15:guide>
        <p15:guide id="2" pos="51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nik Berisha" initials="BB" lastIdx="24" clrIdx="0">
    <p:extLst>
      <p:ext uri="{19B8F6BF-5375-455C-9EA6-DF929625EA0E}">
        <p15:presenceInfo xmlns:p15="http://schemas.microsoft.com/office/powerpoint/2012/main" userId="S-1-5-21-3061011944-2573763733-2242199444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0344D-CB16-40A0-8D56-327AF96D796F}" v="32" dt="2019-06-21T14:28:41.6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60"/>
  </p:normalViewPr>
  <p:slideViewPr>
    <p:cSldViewPr>
      <p:cViewPr varScale="1">
        <p:scale>
          <a:sx n="85" d="100"/>
          <a:sy n="85" d="100"/>
        </p:scale>
        <p:origin x="1860" y="84"/>
      </p:cViewPr>
      <p:guideLst>
        <p:guide orient="horz" pos="8100"/>
        <p:guide pos="51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a Arifi" userId="6bc848ad-b972-4b52-ae7f-da2084360fbf" providerId="ADAL" clId="{6F10344D-CB16-40A0-8D56-327AF96D796F}"/>
    <pc:docChg chg="undo redo custSel modSld">
      <pc:chgData name="Nora Arifi" userId="6bc848ad-b972-4b52-ae7f-da2084360fbf" providerId="ADAL" clId="{6F10344D-CB16-40A0-8D56-327AF96D796F}" dt="2019-06-21T14:28:41.646" v="58"/>
      <pc:docMkLst>
        <pc:docMk/>
      </pc:docMkLst>
      <pc:sldChg chg="addSp delSp modSp mod">
        <pc:chgData name="Nora Arifi" userId="6bc848ad-b972-4b52-ae7f-da2084360fbf" providerId="ADAL" clId="{6F10344D-CB16-40A0-8D56-327AF96D796F}" dt="2019-06-21T14:24:43.220" v="27" actId="1076"/>
        <pc:sldMkLst>
          <pc:docMk/>
          <pc:sldMk cId="3597821629" sldId="279"/>
        </pc:sldMkLst>
        <pc:graphicFrameChg chg="add mod modGraphic">
          <ac:chgData name="Nora Arifi" userId="6bc848ad-b972-4b52-ae7f-da2084360fbf" providerId="ADAL" clId="{6F10344D-CB16-40A0-8D56-327AF96D796F}" dt="2019-06-21T14:24:24.176" v="20" actId="255"/>
          <ac:graphicFrameMkLst>
            <pc:docMk/>
            <pc:sldMk cId="3597821629" sldId="279"/>
            <ac:graphicFrameMk id="3" creationId="{2AB863E7-7285-43DE-98A0-06F0FB4FA553}"/>
          </ac:graphicFrameMkLst>
        </pc:graphicFrameChg>
        <pc:graphicFrameChg chg="add del">
          <ac:chgData name="Nora Arifi" userId="6bc848ad-b972-4b52-ae7f-da2084360fbf" providerId="ADAL" clId="{6F10344D-CB16-40A0-8D56-327AF96D796F}" dt="2019-06-21T14:24:01.659" v="15" actId="478"/>
          <ac:graphicFrameMkLst>
            <pc:docMk/>
            <pc:sldMk cId="3597821629" sldId="279"/>
            <ac:graphicFrameMk id="5" creationId="{366A93BC-0F6F-45A6-9397-ABBC80E5618E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4:43.220" v="27" actId="1076"/>
          <ac:graphicFrameMkLst>
            <pc:docMk/>
            <pc:sldMk cId="3597821629" sldId="279"/>
            <ac:graphicFrameMk id="7" creationId="{06EE341B-B8ED-4B82-AA1D-2C377694674D}"/>
          </ac:graphicFrameMkLst>
        </pc:graphicFrameChg>
        <pc:graphicFrameChg chg="del">
          <ac:chgData name="Nora Arifi" userId="6bc848ad-b972-4b52-ae7f-da2084360fbf" providerId="ADAL" clId="{6F10344D-CB16-40A0-8D56-327AF96D796F}" dt="2019-06-21T14:24:27.354" v="21" actId="478"/>
          <ac:graphicFrameMkLst>
            <pc:docMk/>
            <pc:sldMk cId="3597821629" sldId="279"/>
            <ac:graphicFrameMk id="8" creationId="{06EE341B-B8ED-4B82-AA1D-2C377694674D}"/>
          </ac:graphicFrameMkLst>
        </pc:graphicFrameChg>
      </pc:sldChg>
      <pc:sldChg chg="addSp delSp modSp mod">
        <pc:chgData name="Nora Arifi" userId="6bc848ad-b972-4b52-ae7f-da2084360fbf" providerId="ADAL" clId="{6F10344D-CB16-40A0-8D56-327AF96D796F}" dt="2019-06-21T14:28:20.333" v="55" actId="14100"/>
        <pc:sldMkLst>
          <pc:docMk/>
          <pc:sldMk cId="3341908502" sldId="287"/>
        </pc:sldMkLst>
        <pc:graphicFrameChg chg="del modGraphic">
          <ac:chgData name="Nora Arifi" userId="6bc848ad-b972-4b52-ae7f-da2084360fbf" providerId="ADAL" clId="{6F10344D-CB16-40A0-8D56-327AF96D796F}" dt="2019-06-21T14:27:40.011" v="45" actId="478"/>
          <ac:graphicFrameMkLst>
            <pc:docMk/>
            <pc:sldMk cId="3341908502" sldId="287"/>
            <ac:graphicFrameMk id="3" creationId="{BC814FBF-DF3E-4AA3-A1DD-14C369004B9C}"/>
          </ac:graphicFrameMkLst>
        </pc:graphicFrameChg>
        <pc:graphicFrameChg chg="add mod modGraphic">
          <ac:chgData name="Nora Arifi" userId="6bc848ad-b972-4b52-ae7f-da2084360fbf" providerId="ADAL" clId="{6F10344D-CB16-40A0-8D56-327AF96D796F}" dt="2019-06-21T14:28:01.759" v="49" actId="14100"/>
          <ac:graphicFrameMkLst>
            <pc:docMk/>
            <pc:sldMk cId="3341908502" sldId="287"/>
            <ac:graphicFrameMk id="5" creationId="{D06C0549-D468-4E33-9E62-E1DAA0FDFDD8}"/>
          </ac:graphicFrameMkLst>
        </pc:graphicFrameChg>
        <pc:graphicFrameChg chg="del">
          <ac:chgData name="Nora Arifi" userId="6bc848ad-b972-4b52-ae7f-da2084360fbf" providerId="ADAL" clId="{6F10344D-CB16-40A0-8D56-327AF96D796F}" dt="2019-06-21T14:28:04.372" v="50" actId="478"/>
          <ac:graphicFrameMkLst>
            <pc:docMk/>
            <pc:sldMk cId="3341908502" sldId="287"/>
            <ac:graphicFrameMk id="7" creationId="{C2226465-0A33-415E-8058-B07684A92EDD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8:20.333" v="55" actId="14100"/>
          <ac:graphicFrameMkLst>
            <pc:docMk/>
            <pc:sldMk cId="3341908502" sldId="287"/>
            <ac:graphicFrameMk id="8" creationId="{C2226465-0A33-415E-8058-B07684A92EDD}"/>
          </ac:graphicFrameMkLst>
        </pc:graphicFrameChg>
      </pc:sldChg>
      <pc:sldChg chg="addSp delSp modSp mod">
        <pc:chgData name="Nora Arifi" userId="6bc848ad-b972-4b52-ae7f-da2084360fbf" providerId="ADAL" clId="{6F10344D-CB16-40A0-8D56-327AF96D796F}" dt="2019-06-21T14:27:26.092" v="42" actId="1076"/>
        <pc:sldMkLst>
          <pc:docMk/>
          <pc:sldMk cId="2876980816" sldId="288"/>
        </pc:sldMkLst>
        <pc:graphicFrameChg chg="add del">
          <ac:chgData name="Nora Arifi" userId="6bc848ad-b972-4b52-ae7f-da2084360fbf" providerId="ADAL" clId="{6F10344D-CB16-40A0-8D56-327AF96D796F}" dt="2019-06-21T14:26:41.261" v="30" actId="478"/>
          <ac:graphicFrameMkLst>
            <pc:docMk/>
            <pc:sldMk cId="2876980816" sldId="288"/>
            <ac:graphicFrameMk id="3" creationId="{3424BEBC-05C7-4110-B0BD-BBE8B49B4F17}"/>
          </ac:graphicFrameMkLst>
        </pc:graphicFrameChg>
        <pc:graphicFrameChg chg="add mod modGraphic">
          <ac:chgData name="Nora Arifi" userId="6bc848ad-b972-4b52-ae7f-da2084360fbf" providerId="ADAL" clId="{6F10344D-CB16-40A0-8D56-327AF96D796F}" dt="2019-06-21T14:27:05.811" v="36" actId="255"/>
          <ac:graphicFrameMkLst>
            <pc:docMk/>
            <pc:sldMk cId="2876980816" sldId="288"/>
            <ac:graphicFrameMk id="5" creationId="{EC4EE1E7-6190-4DC8-A0CC-89B9EC71AF4A}"/>
          </ac:graphicFrameMkLst>
        </pc:graphicFrameChg>
        <pc:graphicFrameChg chg="del">
          <ac:chgData name="Nora Arifi" userId="6bc848ad-b972-4b52-ae7f-da2084360fbf" providerId="ADAL" clId="{6F10344D-CB16-40A0-8D56-327AF96D796F}" dt="2019-06-21T14:27:09.406" v="37" actId="478"/>
          <ac:graphicFrameMkLst>
            <pc:docMk/>
            <pc:sldMk cId="2876980816" sldId="288"/>
            <ac:graphicFrameMk id="7" creationId="{3BD0DD45-96E9-46A8-B207-4FDCA4AD15EC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7:26.092" v="42" actId="1076"/>
          <ac:graphicFrameMkLst>
            <pc:docMk/>
            <pc:sldMk cId="2876980816" sldId="288"/>
            <ac:graphicFrameMk id="8" creationId="{3BD0DD45-96E9-46A8-B207-4FDCA4AD15EC}"/>
          </ac:graphicFrameMkLst>
        </pc:graphicFrameChg>
      </pc:sldChg>
      <pc:sldChg chg="addSp delSp modSp mod">
        <pc:chgData name="Nora Arifi" userId="6bc848ad-b972-4b52-ae7f-da2084360fbf" providerId="ADAL" clId="{6F10344D-CB16-40A0-8D56-327AF96D796F}" dt="2019-06-21T14:28:41.646" v="58"/>
        <pc:sldMkLst>
          <pc:docMk/>
          <pc:sldMk cId="430025563" sldId="304"/>
        </pc:sldMkLst>
        <pc:graphicFrameChg chg="add mod modGraphic">
          <ac:chgData name="Nora Arifi" userId="6bc848ad-b972-4b52-ae7f-da2084360fbf" providerId="ADAL" clId="{6F10344D-CB16-40A0-8D56-327AF96D796F}" dt="2019-06-21T14:20:05.848" v="12" actId="255"/>
          <ac:graphicFrameMkLst>
            <pc:docMk/>
            <pc:sldMk cId="430025563" sldId="304"/>
            <ac:graphicFrameMk id="3" creationId="{95CA0577-3750-46F4-B211-0C0B6EB2BE42}"/>
          </ac:graphicFrameMkLst>
        </pc:graphicFrameChg>
        <pc:graphicFrameChg chg="del mod">
          <ac:chgData name="Nora Arifi" userId="6bc848ad-b972-4b52-ae7f-da2084360fbf" providerId="ADAL" clId="{6F10344D-CB16-40A0-8D56-327AF96D796F}" dt="2019-06-21T14:19:26.203" v="1" actId="478"/>
          <ac:graphicFrameMkLst>
            <pc:docMk/>
            <pc:sldMk cId="430025563" sldId="304"/>
            <ac:graphicFrameMk id="6" creationId="{666A1A88-40A1-40BC-B209-53A97D43BF6F}"/>
          </ac:graphicFrameMkLst>
        </pc:graphicFrameChg>
        <pc:graphicFrameChg chg="add mod">
          <ac:chgData name="Nora Arifi" userId="6bc848ad-b972-4b52-ae7f-da2084360fbf" providerId="ADAL" clId="{6F10344D-CB16-40A0-8D56-327AF96D796F}" dt="2019-06-21T14:28:41.646" v="58"/>
          <ac:graphicFrameMkLst>
            <pc:docMk/>
            <pc:sldMk cId="430025563" sldId="304"/>
            <ac:graphicFrameMk id="7" creationId="{666A1A88-40A1-40BC-B209-53A97D43BF6F}"/>
          </ac:graphicFrameMkLst>
        </pc:graphicFrameChg>
        <pc:graphicFrameChg chg="del modGraphic">
          <ac:chgData name="Nora Arifi" userId="6bc848ad-b972-4b52-ae7f-da2084360fbf" providerId="ADAL" clId="{6F10344D-CB16-40A0-8D56-327AF96D796F}" dt="2019-06-21T14:19:40.326" v="7" actId="478"/>
          <ac:graphicFrameMkLst>
            <pc:docMk/>
            <pc:sldMk cId="430025563" sldId="304"/>
            <ac:graphicFrameMk id="8" creationId="{6FB44890-B2C6-4A39-AF01-9214A00E5B6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r>
              <a:rPr lang="en-US"/>
              <a:t>Kreditë e miratuara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94949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059519320038836E-2"/>
          <c:y val="0.1725968992248062"/>
          <c:w val="0.88460889229367889"/>
          <c:h val="0.6682039309039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'Development ALB'!$B$4</c:f>
              <c:strCache>
                <c:ptCount val="1"/>
                <c:pt idx="0">
                  <c:v>Shuma e miratuar e kredive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hade val="51000"/>
                    <a:satMod val="130000"/>
                  </a:schemeClr>
                </a:gs>
                <a:gs pos="80000">
                  <a:schemeClr val="accent1">
                    <a:shade val="65000"/>
                    <a:shade val="93000"/>
                    <a:satMod val="130000"/>
                  </a:schemeClr>
                </a:gs>
                <a:gs pos="100000">
                  <a:schemeClr val="accent1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ALB'!$C$3:$AI$3</c:f>
              <c:strCache>
                <c:ptCount val="12"/>
                <c:pt idx="0">
                  <c:v>Qersh-18</c:v>
                </c:pt>
                <c:pt idx="1">
                  <c:v>Korrik-18</c:v>
                </c:pt>
                <c:pt idx="2">
                  <c:v>Gusht-18</c:v>
                </c:pt>
                <c:pt idx="3">
                  <c:v>Shtat-18</c:v>
                </c:pt>
                <c:pt idx="4">
                  <c:v>Tet-18</c:v>
                </c:pt>
                <c:pt idx="5">
                  <c:v>Nent-18</c:v>
                </c:pt>
                <c:pt idx="6">
                  <c:v>Dhjetor-18</c:v>
                </c:pt>
                <c:pt idx="7">
                  <c:v>Janar-19</c:v>
                </c:pt>
                <c:pt idx="8">
                  <c:v>Shkurt-19</c:v>
                </c:pt>
                <c:pt idx="9">
                  <c:v>Mars-19</c:v>
                </c:pt>
                <c:pt idx="10">
                  <c:v>Prill-19</c:v>
                </c:pt>
                <c:pt idx="11">
                  <c:v>Maj-19</c:v>
                </c:pt>
              </c:strCache>
            </c:strRef>
          </c:cat>
          <c:val>
            <c:numRef>
              <c:f>'Development ALB'!$C$4:$AI$4</c:f>
              <c:numCache>
                <c:formatCode>#,##0</c:formatCode>
                <c:ptCount val="12"/>
                <c:pt idx="0">
                  <c:v>54531955.859999999</c:v>
                </c:pt>
                <c:pt idx="1">
                  <c:v>57913155.859999999</c:v>
                </c:pt>
                <c:pt idx="2">
                  <c:v>62288155.859999999</c:v>
                </c:pt>
                <c:pt idx="3">
                  <c:v>66407655.859999999</c:v>
                </c:pt>
                <c:pt idx="4">
                  <c:v>74131055.859999999</c:v>
                </c:pt>
                <c:pt idx="5">
                  <c:v>78467155.859999999</c:v>
                </c:pt>
                <c:pt idx="6">
                  <c:v>87159137.859999999</c:v>
                </c:pt>
                <c:pt idx="7">
                  <c:v>90869237.859999999</c:v>
                </c:pt>
                <c:pt idx="8">
                  <c:v>93822837</c:v>
                </c:pt>
                <c:pt idx="9">
                  <c:v>99611499.950000003</c:v>
                </c:pt>
                <c:pt idx="10">
                  <c:v>104824599.95</c:v>
                </c:pt>
                <c:pt idx="11">
                  <c:v>110690836.09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9-438B-A023-165F18334379}"/>
            </c:ext>
          </c:extLst>
        </c:ser>
        <c:ser>
          <c:idx val="2"/>
          <c:order val="2"/>
          <c:tx>
            <c:strRef>
              <c:f>'Development ALB'!$B$6</c:f>
              <c:strCache>
                <c:ptCount val="1"/>
                <c:pt idx="0">
                  <c:v>Shuma e miratuar e garancive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hade val="51000"/>
                    <a:satMod val="130000"/>
                  </a:schemeClr>
                </a:gs>
                <a:gs pos="80000">
                  <a:schemeClr val="accent1">
                    <a:tint val="65000"/>
                    <a:shade val="93000"/>
                    <a:satMod val="130000"/>
                  </a:schemeClr>
                </a:gs>
                <a:gs pos="100000">
                  <a:schemeClr val="accent1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'Development ALB'!$C$3:$AI$3</c:f>
              <c:strCache>
                <c:ptCount val="12"/>
                <c:pt idx="0">
                  <c:v>Qersh-18</c:v>
                </c:pt>
                <c:pt idx="1">
                  <c:v>Korrik-18</c:v>
                </c:pt>
                <c:pt idx="2">
                  <c:v>Gusht-18</c:v>
                </c:pt>
                <c:pt idx="3">
                  <c:v>Shtat-18</c:v>
                </c:pt>
                <c:pt idx="4">
                  <c:v>Tet-18</c:v>
                </c:pt>
                <c:pt idx="5">
                  <c:v>Nent-18</c:v>
                </c:pt>
                <c:pt idx="6">
                  <c:v>Dhjetor-18</c:v>
                </c:pt>
                <c:pt idx="7">
                  <c:v>Janar-19</c:v>
                </c:pt>
                <c:pt idx="8">
                  <c:v>Shkurt-19</c:v>
                </c:pt>
                <c:pt idx="9">
                  <c:v>Mars-19</c:v>
                </c:pt>
                <c:pt idx="10">
                  <c:v>Prill-19</c:v>
                </c:pt>
                <c:pt idx="11">
                  <c:v>Maj-19</c:v>
                </c:pt>
              </c:strCache>
            </c:strRef>
          </c:cat>
          <c:val>
            <c:numRef>
              <c:f>'Development ALB'!$C$6:$AI$6</c:f>
              <c:numCache>
                <c:formatCode>#,##0</c:formatCode>
                <c:ptCount val="12"/>
                <c:pt idx="0">
                  <c:v>26021482.931620002</c:v>
                </c:pt>
                <c:pt idx="1">
                  <c:v>27641682.931620002</c:v>
                </c:pt>
                <c:pt idx="2">
                  <c:v>29768482.931620002</c:v>
                </c:pt>
                <c:pt idx="3">
                  <c:v>31695332.931620002</c:v>
                </c:pt>
                <c:pt idx="4">
                  <c:v>35423082.931620002</c:v>
                </c:pt>
                <c:pt idx="5">
                  <c:v>37487132.931620002</c:v>
                </c:pt>
                <c:pt idx="6">
                  <c:v>41665723.931620002</c:v>
                </c:pt>
                <c:pt idx="7">
                  <c:v>43401854.931620002</c:v>
                </c:pt>
                <c:pt idx="8">
                  <c:v>44810054</c:v>
                </c:pt>
                <c:pt idx="9">
                  <c:v>47519785.976620004</c:v>
                </c:pt>
                <c:pt idx="10">
                  <c:v>50079325.976620004</c:v>
                </c:pt>
                <c:pt idx="11">
                  <c:v>52929944.046620004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F9-438B-A023-165F18334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305808"/>
        <c:axId val="1378123376"/>
      </c:barChart>
      <c:lineChart>
        <c:grouping val="standard"/>
        <c:varyColors val="0"/>
        <c:ser>
          <c:idx val="1"/>
          <c:order val="1"/>
          <c:tx>
            <c:strRef>
              <c:f>'Development ALB'!$B$8</c:f>
              <c:strCache>
                <c:ptCount val="1"/>
                <c:pt idx="0">
                  <c:v>Numri i kredive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multiLvlStrRef>
              <c:f>'Development ALB'!$C$3:$J$3</c:f>
            </c:multiLvlStrRef>
          </c:cat>
          <c:val>
            <c:numRef>
              <c:f>'Development ALB'!$C$8:$AI$8</c:f>
              <c:numCache>
                <c:formatCode>#,##0</c:formatCode>
                <c:ptCount val="12"/>
                <c:pt idx="0">
                  <c:v>1482</c:v>
                </c:pt>
                <c:pt idx="1">
                  <c:v>1573</c:v>
                </c:pt>
                <c:pt idx="2">
                  <c:v>1657</c:v>
                </c:pt>
                <c:pt idx="3">
                  <c:v>1763</c:v>
                </c:pt>
                <c:pt idx="4">
                  <c:v>1942</c:v>
                </c:pt>
                <c:pt idx="5">
                  <c:v>2047</c:v>
                </c:pt>
                <c:pt idx="6">
                  <c:v>2262</c:v>
                </c:pt>
                <c:pt idx="7">
                  <c:v>2337</c:v>
                </c:pt>
                <c:pt idx="8">
                  <c:v>2409</c:v>
                </c:pt>
                <c:pt idx="9">
                  <c:v>2560</c:v>
                </c:pt>
                <c:pt idx="10">
                  <c:v>2707</c:v>
                </c:pt>
                <c:pt idx="11">
                  <c:v>2893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F9-438B-A023-165F18334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310800"/>
        <c:axId val="1377521680"/>
      </c:lineChart>
      <c:catAx>
        <c:axId val="140030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378123376"/>
        <c:crosses val="autoZero"/>
        <c:auto val="1"/>
        <c:lblAlgn val="ctr"/>
        <c:lblOffset val="100"/>
        <c:noMultiLvlLbl val="0"/>
      </c:catAx>
      <c:valAx>
        <c:axId val="13781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00305808"/>
        <c:crosses val="autoZero"/>
        <c:crossBetween val="between"/>
      </c:valAx>
      <c:valAx>
        <c:axId val="137752168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94949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n-US"/>
          </a:p>
        </c:txPr>
        <c:crossAx val="1400310800"/>
        <c:crosses val="max"/>
        <c:crossBetween val="between"/>
      </c:valAx>
      <c:catAx>
        <c:axId val="140031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7521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06516782259975"/>
          <c:y val="0.91964229471316083"/>
          <c:w val="0.60786954892117462"/>
          <c:h val="8.0357705286839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94949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949491"/>
          </a:solidFill>
          <a:latin typeface="Candara" panose="020E0502030303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'Regions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4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B38-4F0D-A212-33C1BE91F10F}"/>
              </c:ext>
            </c:extLst>
          </c:dPt>
          <c:dPt>
            <c:idx val="1"/>
            <c:bubble3D val="0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B38-4F0D-A212-33C1BE91F10F}"/>
              </c:ext>
            </c:extLst>
          </c:dPt>
          <c:dPt>
            <c:idx val="2"/>
            <c:bubble3D val="0"/>
            <c:spPr>
              <a:solidFill>
                <a:schemeClr val="accent1">
                  <a:shade val="8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B38-4F0D-A212-33C1BE91F10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B38-4F0D-A212-33C1BE91F10F}"/>
              </c:ext>
            </c:extLst>
          </c:dPt>
          <c:dPt>
            <c:idx val="4"/>
            <c:bubble3D val="0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B38-4F0D-A212-33C1BE91F10F}"/>
              </c:ext>
            </c:extLst>
          </c:dPt>
          <c:dPt>
            <c:idx val="5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B38-4F0D-A212-33C1BE91F10F}"/>
              </c:ext>
            </c:extLst>
          </c:dPt>
          <c:dPt>
            <c:idx val="6"/>
            <c:bubble3D val="0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B38-4F0D-A212-33C1BE91F10F}"/>
              </c:ext>
            </c:extLst>
          </c:dPt>
          <c:dLbls>
            <c:dLbl>
              <c:idx val="0"/>
              <c:layout>
                <c:manualLayout>
                  <c:x val="-8.474576271186440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38-4F0D-A212-33C1BE91F10F}"/>
                </c:ext>
              </c:extLst>
            </c:dLbl>
            <c:dLbl>
              <c:idx val="1"/>
              <c:layout>
                <c:manualLayout>
                  <c:x val="-3.954802259887006E-2"/>
                  <c:y val="-7.6398169211116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38-4F0D-A212-33C1BE91F10F}"/>
                </c:ext>
              </c:extLst>
            </c:dLbl>
            <c:dLbl>
              <c:idx val="2"/>
              <c:layout>
                <c:manualLayout>
                  <c:x val="-4.2372881355932306E-2"/>
                  <c:y val="-7.63981692111168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38-4F0D-A212-33C1BE91F10F}"/>
                </c:ext>
              </c:extLst>
            </c:dLbl>
            <c:dLbl>
              <c:idx val="3"/>
              <c:layout>
                <c:manualLayout>
                  <c:x val="1.1299435028248483E-2"/>
                  <c:y val="-3.4379176145002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38-4F0D-A212-33C1BE91F10F}"/>
                </c:ext>
              </c:extLst>
            </c:dLbl>
            <c:dLbl>
              <c:idx val="4"/>
              <c:layout>
                <c:manualLayout>
                  <c:x val="3.95480225988700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38-4F0D-A212-33C1BE91F10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4B38-4F0D-A212-33C1BE91F10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4B38-4F0D-A212-33C1BE91F1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'Regions ALB'!$B$4:$B$10</c:f>
              <c:strCache>
                <c:ptCount val="7"/>
                <c:pt idx="0">
                  <c:v>Ferizaj </c:v>
                </c:pt>
                <c:pt idx="1">
                  <c:v>Gjakovë </c:v>
                </c:pt>
                <c:pt idx="2">
                  <c:v>Gjilan </c:v>
                </c:pt>
                <c:pt idx="3">
                  <c:v>Mitrovicë</c:v>
                </c:pt>
                <c:pt idx="4">
                  <c:v>Pejë </c:v>
                </c:pt>
                <c:pt idx="5">
                  <c:v>Prishtinë </c:v>
                </c:pt>
                <c:pt idx="6">
                  <c:v>Prizren</c:v>
                </c:pt>
              </c:strCache>
            </c:strRef>
          </c:cat>
          <c:val>
            <c:numRef>
              <c:f>'Regions ALB'!$D$4:$D$10</c:f>
              <c:numCache>
                <c:formatCode>#,##0</c:formatCode>
                <c:ptCount val="7"/>
                <c:pt idx="0">
                  <c:v>10575700</c:v>
                </c:pt>
                <c:pt idx="1">
                  <c:v>3581000</c:v>
                </c:pt>
                <c:pt idx="2">
                  <c:v>6267745</c:v>
                </c:pt>
                <c:pt idx="3">
                  <c:v>5551600</c:v>
                </c:pt>
                <c:pt idx="4">
                  <c:v>8291426.2199999997</c:v>
                </c:pt>
                <c:pt idx="5">
                  <c:v>61170764.870000005</c:v>
                </c:pt>
                <c:pt idx="6">
                  <c:v>15252600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B38-4F0D-A212-33C1BE91F1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210335235041732E-2"/>
          <c:y val="0.20947615923009624"/>
          <c:w val="0.83492735539205143"/>
          <c:h val="0.65757545931758532"/>
        </c:manualLayout>
      </c:layout>
      <c:pie3DChart>
        <c:varyColors val="1"/>
        <c:ser>
          <c:idx val="0"/>
          <c:order val="0"/>
          <c:tx>
            <c:strRef>
              <c:f>'Sectors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B97-4D77-B094-731C5F5C9D9D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B97-4D77-B094-731C5F5C9D9D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B97-4D77-B094-731C5F5C9D9D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B97-4D77-B094-731C5F5C9D9D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B97-4D77-B094-731C5F5C9D9D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B97-4D77-B094-731C5F5C9D9D}"/>
              </c:ext>
            </c:extLst>
          </c:dPt>
          <c:dPt>
            <c:idx val="6"/>
            <c:bubble3D val="0"/>
            <c:spPr>
              <a:solidFill>
                <a:schemeClr val="accent1">
                  <a:tint val="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B97-4D77-B094-731C5F5C9D9D}"/>
              </c:ext>
            </c:extLst>
          </c:dPt>
          <c:dPt>
            <c:idx val="7"/>
            <c:bubble3D val="0"/>
            <c:spPr>
              <a:solidFill>
                <a:schemeClr val="accent1">
                  <a:tint val="8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B97-4D77-B094-731C5F5C9D9D}"/>
              </c:ext>
            </c:extLst>
          </c:dPt>
          <c:dPt>
            <c:idx val="8"/>
            <c:bubble3D val="0"/>
            <c:spPr>
              <a:solidFill>
                <a:schemeClr val="accent1">
                  <a:tint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B97-4D77-B094-731C5F5C9D9D}"/>
              </c:ext>
            </c:extLst>
          </c:dPt>
          <c:dPt>
            <c:idx val="9"/>
            <c:bubble3D val="0"/>
            <c:spPr>
              <a:solidFill>
                <a:schemeClr val="accent1">
                  <a:tint val="3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9B97-4D77-B094-731C5F5C9D9D}"/>
              </c:ext>
            </c:extLst>
          </c:dPt>
          <c:dPt>
            <c:idx val="10"/>
            <c:bubble3D val="0"/>
            <c:spPr>
              <a:solidFill>
                <a:schemeClr val="accent1">
                  <a:tint val="1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9B97-4D77-B094-731C5F5C9D9D}"/>
              </c:ext>
            </c:extLst>
          </c:dPt>
          <c:dLbls>
            <c:dLbl>
              <c:idx val="0"/>
              <c:layout>
                <c:manualLayout>
                  <c:x val="2.1964201196161954E-2"/>
                  <c:y val="8.17220764071157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64E0D6-BF1A-45B6-8D1B-C24860EE992C}" type="CATEGORYNAME">
                      <a:rPr lang="it-IT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it-IT"/>
                      <a:t> 39%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97-4D77-B094-731C5F5C9D9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shade val="7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FE29EA-8FB0-4720-B515-541F9C5DD5A5}" type="CATEGORYNAME">
                      <a:rPr lang="en-US"/>
                      <a:pPr>
                        <a:defRPr>
                          <a:solidFill>
                            <a:schemeClr val="accent1">
                              <a:shade val="7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97-4D77-B094-731C5F5C9D9D}"/>
                </c:ext>
              </c:extLst>
            </c:dLbl>
            <c:dLbl>
              <c:idx val="2"/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9B97-4D77-B094-731C5F5C9D9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B97-4D77-B094-731C5F5C9D9D}"/>
                </c:ext>
              </c:extLst>
            </c:dLbl>
            <c:dLbl>
              <c:idx val="4"/>
              <c:layout>
                <c:manualLayout>
                  <c:x val="5.4644852028226949E-2"/>
                  <c:y val="-5.5555555555555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97-4D77-B094-731C5F5C9D9D}"/>
                </c:ext>
              </c:extLst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3DB3AF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9B97-4D77-B094-731C5F5C9D9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3DB3AF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'Sectors ALB'!$B$4:$B$8</c:f>
              <c:strCache>
                <c:ptCount val="5"/>
                <c:pt idx="0">
                  <c:v>Tregti me shumicë e pakicë</c:v>
                </c:pt>
                <c:pt idx="1">
                  <c:v>Shërbime </c:v>
                </c:pt>
                <c:pt idx="2">
                  <c:v>Prodhimtari</c:v>
                </c:pt>
                <c:pt idx="3">
                  <c:v>Bujqësi, pylltari dhe peshkatari</c:v>
                </c:pt>
                <c:pt idx="4">
                  <c:v>Ndërtimtari</c:v>
                </c:pt>
              </c:strCache>
            </c:strRef>
          </c:cat>
          <c:val>
            <c:numRef>
              <c:f>'Sectors ALB'!$D$4:$D$8</c:f>
              <c:numCache>
                <c:formatCode>#,##0</c:formatCode>
                <c:ptCount val="5"/>
                <c:pt idx="0">
                  <c:v>43144082</c:v>
                </c:pt>
                <c:pt idx="1">
                  <c:v>30977651.239999998</c:v>
                </c:pt>
                <c:pt idx="2">
                  <c:v>20182850.210000001</c:v>
                </c:pt>
                <c:pt idx="3">
                  <c:v>9254926.2199999988</c:v>
                </c:pt>
                <c:pt idx="4">
                  <c:v>7131326.4199999999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B97-4D77-B094-731C5F5C9D9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'Purpose ALB'!$D$2</c:f>
              <c:strCache>
                <c:ptCount val="1"/>
                <c:pt idx="0">
                  <c:v>Shuma e miratuar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A0F-44C1-870E-D85E3300D8ED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A0F-44C1-870E-D85E3300D8ED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A0F-44C1-870E-D85E3300D8ED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A0F-44C1-870E-D85E3300D8ED}"/>
              </c:ext>
            </c:extLst>
          </c:dPt>
          <c:dPt>
            <c:idx val="4"/>
            <c:bubble3D val="0"/>
            <c:spPr>
              <a:solidFill>
                <a:schemeClr val="accent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A0F-44C1-870E-D85E3300D8ED}"/>
              </c:ext>
            </c:extLst>
          </c:dPt>
          <c:dPt>
            <c:idx val="5"/>
            <c:bubble3D val="0"/>
            <c:spPr>
              <a:solidFill>
                <a:schemeClr val="accent1">
                  <a:tint val="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4A0F-44C1-870E-D85E3300D8ED}"/>
              </c:ext>
            </c:extLst>
          </c:dPt>
          <c:dPt>
            <c:idx val="6"/>
            <c:bubble3D val="0"/>
            <c:spPr>
              <a:solidFill>
                <a:schemeClr val="accent1">
                  <a:tint val="7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4A0F-44C1-870E-D85E3300D8ED}"/>
              </c:ext>
            </c:extLst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4A0F-44C1-870E-D85E3300D8ED}"/>
              </c:ext>
            </c:extLst>
          </c:dPt>
          <c:dPt>
            <c:idx val="8"/>
            <c:bubble3D val="0"/>
            <c:spPr>
              <a:solidFill>
                <a:schemeClr val="accent1">
                  <a:tint val="1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4A0F-44C1-870E-D85E3300D8ED}"/>
              </c:ext>
            </c:extLst>
          </c:dPt>
          <c:dPt>
            <c:idx val="9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4A0F-44C1-870E-D85E3300D8ED}"/>
              </c:ext>
            </c:extLst>
          </c:dPt>
          <c:dPt>
            <c:idx val="10"/>
            <c:bubble3D val="0"/>
            <c:spPr>
              <a:solidFill>
                <a:schemeClr val="accent1">
                  <a:tint val="62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4A0F-44C1-870E-D85E3300D8ED}"/>
              </c:ext>
            </c:extLst>
          </c:dPt>
          <c:dLbls>
            <c:dLbl>
              <c:idx val="0"/>
              <c:layout>
                <c:manualLayout>
                  <c:x val="-5.0849914580919336E-2"/>
                  <c:y val="-3.6513582719580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18605294397491"/>
                      <c:h val="0.199093190274292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0F-44C1-870E-D85E3300D8ED}"/>
                </c:ext>
              </c:extLst>
            </c:dLbl>
            <c:dLbl>
              <c:idx val="1"/>
              <c:layout>
                <c:manualLayout>
                  <c:x val="3.7507785937680553E-2"/>
                  <c:y val="4.1879728269260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0F-44C1-870E-D85E3300D8ED}"/>
                </c:ext>
              </c:extLst>
            </c:dLbl>
            <c:dLbl>
              <c:idx val="2"/>
              <c:layout>
                <c:manualLayout>
                  <c:x val="1.0647753984070108E-7"/>
                  <c:y val="4.4167748262236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3343718442715"/>
                      <c:h val="0.34681587878438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A0F-44C1-870E-D85E3300D8ED}"/>
                </c:ext>
              </c:extLst>
            </c:dLbl>
            <c:dLbl>
              <c:idx val="3"/>
              <c:layout>
                <c:manualLayout>
                  <c:x val="-4.2125563335491008E-2"/>
                  <c:y val="5.87501929905818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66003613238771"/>
                      <c:h val="0.134362745098039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A0F-44C1-870E-D85E3300D8ED}"/>
                </c:ext>
              </c:extLst>
            </c:dLbl>
            <c:dLbl>
              <c:idx val="4"/>
              <c:layout>
                <c:manualLayout>
                  <c:x val="2.777777777777676E-3"/>
                  <c:y val="-5.5555555555555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0F-44C1-870E-D85E3300D8E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4A0F-44C1-870E-D85E3300D8ED}"/>
                </c:ext>
              </c:extLst>
            </c:dLbl>
            <c:dLbl>
              <c:idx val="6"/>
              <c:layout>
                <c:manualLayout>
                  <c:x val="-5.5555555555555552E-2"/>
                  <c:y val="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0F-44C1-870E-D85E3300D8ED}"/>
                </c:ext>
              </c:extLst>
            </c:dLbl>
            <c:dLbl>
              <c:idx val="7"/>
              <c:layout>
                <c:manualLayout>
                  <c:x val="-0.10555555555555556"/>
                  <c:y val="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0F-44C1-870E-D85E3300D8E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4A0F-44C1-870E-D85E3300D8E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4A0F-44C1-870E-D85E3300D8ED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4A0F-44C1-870E-D85E3300D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'Purpose ALB'!$B$3:$B$6</c:f>
              <c:strCache>
                <c:ptCount val="4"/>
                <c:pt idx="0">
                  <c:v>Ndërtim/Renovim/Tokë</c:v>
                </c:pt>
                <c:pt idx="1">
                  <c:v>Pajisje </c:v>
                </c:pt>
                <c:pt idx="2">
                  <c:v>Kapital Punues</c:v>
                </c:pt>
                <c:pt idx="3">
                  <c:v>Të tjera</c:v>
                </c:pt>
              </c:strCache>
            </c:strRef>
          </c:cat>
          <c:val>
            <c:numRef>
              <c:f>'Purpose ALB'!$D$3:$D$6</c:f>
              <c:numCache>
                <c:formatCode>#,##0</c:formatCode>
                <c:ptCount val="4"/>
                <c:pt idx="0">
                  <c:v>27203209.52</c:v>
                </c:pt>
                <c:pt idx="1">
                  <c:v>32587003.219999999</c:v>
                </c:pt>
                <c:pt idx="2">
                  <c:v>35938591.140000001</c:v>
                </c:pt>
                <c:pt idx="3">
                  <c:v>14962032.210000001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A0F-44C1-870E-D85E3300D8E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8D26-9A27-415E-835D-079837881C2E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1BFB-8F30-4067-87E6-AE9DC578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7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BFB-8F30-4067-87E6-AE9DC578EF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6" y="2125983"/>
            <a:ext cx="7772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9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07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3818463" y="0"/>
                </a:moveTo>
                <a:lnTo>
                  <a:pt x="0" y="0"/>
                </a:lnTo>
                <a:lnTo>
                  <a:pt x="0" y="2435142"/>
                </a:lnTo>
                <a:lnTo>
                  <a:pt x="3818463" y="2435142"/>
                </a:lnTo>
                <a:lnTo>
                  <a:pt x="3818463" y="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</p:spPr>
        <p:txBody>
          <a:bodyPr lIns="0" tIns="0" rIns="0" bIns="0"/>
          <a:lstStyle>
            <a:lvl1pPr>
              <a:defRPr dirty="0"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3"/>
            <a:ext cx="8042507" cy="432748"/>
          </a:xfrm>
        </p:spPr>
        <p:txBody>
          <a:bodyPr lIns="0" tIns="0" rIns="0" bIns="0"/>
          <a:lstStyle>
            <a:lvl1pPr>
              <a:defRPr sz="281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" y="294"/>
            <a:ext cx="9134888" cy="6849070"/>
          </a:xfrm>
          <a:custGeom>
            <a:avLst/>
            <a:gdLst/>
            <a:ahLst/>
            <a:cxnLst/>
            <a:rect l="l" t="t" r="r" b="b"/>
            <a:pathLst>
              <a:path w="3818890" h="2435225">
                <a:moveTo>
                  <a:pt x="0" y="2435150"/>
                </a:moveTo>
                <a:lnTo>
                  <a:pt x="3818459" y="2435150"/>
                </a:lnTo>
                <a:lnTo>
                  <a:pt x="3818459" y="0"/>
                </a:lnTo>
                <a:lnTo>
                  <a:pt x="0" y="0"/>
                </a:lnTo>
                <a:lnTo>
                  <a:pt x="0" y="2435150"/>
                </a:lnTo>
                <a:close/>
              </a:path>
            </a:pathLst>
          </a:custGeom>
          <a:solidFill>
            <a:srgbClr val="3DB2AF"/>
          </a:solidFill>
        </p:spPr>
        <p:txBody>
          <a:bodyPr wrap="square" lIns="0" tIns="0" rIns="0" bIns="0" rtlCol="0"/>
          <a:lstStyle/>
          <a:p>
            <a:endParaRPr sz="506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432810"/>
          </a:xfrm>
        </p:spPr>
        <p:txBody>
          <a:bodyPr lIns="0" tIns="0" rIns="0" bIns="0"/>
          <a:lstStyle>
            <a:lvl1pPr>
              <a:defRPr sz="2813" b="0" i="0" u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0752" y="568890"/>
            <a:ext cx="804250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3" y="157735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512" y="5886685"/>
            <a:ext cx="1948795" cy="54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4" b="0" i="0">
                <a:solidFill>
                  <a:srgbClr val="3DB2AF"/>
                </a:solidFill>
                <a:latin typeface="Arial"/>
                <a:cs typeface="Arial"/>
              </a:defRPr>
            </a:lvl1pPr>
          </a:lstStyle>
          <a:p>
            <a:pPr marL="35719" marR="14288">
              <a:lnSpc>
                <a:spcPct val="104000"/>
              </a:lnSpc>
              <a:spcBef>
                <a:spcPts val="42"/>
              </a:spcBef>
            </a:pPr>
            <a:r>
              <a:rPr lang="en-US" spc="-14"/>
              <a:t>FONDI </a:t>
            </a:r>
            <a:r>
              <a:rPr lang="en-US" spc="-42"/>
              <a:t>KOSOVAR </a:t>
            </a:r>
            <a:r>
              <a:rPr lang="en-US" spc="-70"/>
              <a:t>PËR </a:t>
            </a:r>
            <a:r>
              <a:rPr lang="en-US" spc="-28"/>
              <a:t>GARANCI </a:t>
            </a:r>
            <a:r>
              <a:rPr lang="en-US" spc="-42"/>
              <a:t>KREDITORE  KOSOVSKI </a:t>
            </a:r>
            <a:r>
              <a:rPr lang="en-US"/>
              <a:t>FOND </a:t>
            </a:r>
            <a:r>
              <a:rPr lang="en-US" spc="-14"/>
              <a:t>ZA </a:t>
            </a:r>
            <a:r>
              <a:rPr lang="en-US" spc="-28"/>
              <a:t>KREDITNO JEMSTVO  </a:t>
            </a:r>
            <a:r>
              <a:rPr lang="en-US" spc="-14"/>
              <a:t>KOSOVO </a:t>
            </a:r>
            <a:r>
              <a:rPr lang="en-US" spc="-42"/>
              <a:t>CREDIT GUARANTEE</a:t>
            </a:r>
            <a:r>
              <a:rPr lang="en-US" spc="-155"/>
              <a:t> </a:t>
            </a:r>
            <a:r>
              <a:rPr lang="en-US" spc="-14"/>
              <a:t>FUND</a:t>
            </a:r>
            <a:endParaRPr lang="en-US" spc="-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3" y="6377943"/>
            <a:ext cx="2103120" cy="1558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3" y="6377947"/>
            <a:ext cx="2103120" cy="77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285898">
        <a:defRPr>
          <a:latin typeface="+mn-lt"/>
          <a:ea typeface="+mn-ea"/>
          <a:cs typeface="+mn-cs"/>
        </a:defRPr>
      </a:lvl2pPr>
      <a:lvl3pPr marL="2571798">
        <a:defRPr>
          <a:latin typeface="+mn-lt"/>
          <a:ea typeface="+mn-ea"/>
          <a:cs typeface="+mn-cs"/>
        </a:defRPr>
      </a:lvl3pPr>
      <a:lvl4pPr marL="3857695">
        <a:defRPr>
          <a:latin typeface="+mn-lt"/>
          <a:ea typeface="+mn-ea"/>
          <a:cs typeface="+mn-cs"/>
        </a:defRPr>
      </a:lvl4pPr>
      <a:lvl5pPr marL="5143593">
        <a:defRPr>
          <a:latin typeface="+mn-lt"/>
          <a:ea typeface="+mn-ea"/>
          <a:cs typeface="+mn-cs"/>
        </a:defRPr>
      </a:lvl5pPr>
      <a:lvl6pPr marL="6429493">
        <a:defRPr>
          <a:latin typeface="+mn-lt"/>
          <a:ea typeface="+mn-ea"/>
          <a:cs typeface="+mn-cs"/>
        </a:defRPr>
      </a:lvl6pPr>
      <a:lvl7pPr marL="7715391">
        <a:defRPr>
          <a:latin typeface="+mn-lt"/>
          <a:ea typeface="+mn-ea"/>
          <a:cs typeface="+mn-cs"/>
        </a:defRPr>
      </a:lvl7pPr>
      <a:lvl8pPr marL="9001291">
        <a:defRPr>
          <a:latin typeface="+mn-lt"/>
          <a:ea typeface="+mn-ea"/>
          <a:cs typeface="+mn-cs"/>
        </a:defRPr>
      </a:lvl8pPr>
      <a:lvl9pPr marL="1028718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00561"/>
            <a:ext cx="2588901" cy="25889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" y="838200"/>
            <a:ext cx="7848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2"/>
            <a:r>
              <a:rPr lang="en-US" sz="4800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ZHVILLIMI I PORTFOLIOS </a:t>
            </a:r>
            <a:endParaRPr sz="4800" spc="-98" dirty="0">
              <a:solidFill>
                <a:srgbClr val="3DB2AF"/>
              </a:solidFill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399" y="329576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STATISTIKAT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66A1A88-40A1-40BC-B209-53A97D43B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834201"/>
              </p:ext>
            </p:extLst>
          </p:nvPr>
        </p:nvGraphicFramePr>
        <p:xfrm>
          <a:off x="176213" y="3048000"/>
          <a:ext cx="866298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CA0577-3750-46F4-B211-0C0B6EB2B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30195"/>
              </p:ext>
            </p:extLst>
          </p:nvPr>
        </p:nvGraphicFramePr>
        <p:xfrm>
          <a:off x="1066800" y="1143000"/>
          <a:ext cx="7086600" cy="1638296"/>
        </p:xfrm>
        <a:graphic>
          <a:graphicData uri="http://schemas.openxmlformats.org/drawingml/2006/table">
            <a:tbl>
              <a:tblPr/>
              <a:tblGrid>
                <a:gridCol w="2451764">
                  <a:extLst>
                    <a:ext uri="{9D8B030D-6E8A-4147-A177-3AD203B41FA5}">
                      <a16:colId xmlns:a16="http://schemas.microsoft.com/office/drawing/2014/main" val="2468120661"/>
                    </a:ext>
                  </a:extLst>
                </a:gridCol>
                <a:gridCol w="1158709">
                  <a:extLst>
                    <a:ext uri="{9D8B030D-6E8A-4147-A177-3AD203B41FA5}">
                      <a16:colId xmlns:a16="http://schemas.microsoft.com/office/drawing/2014/main" val="432680776"/>
                    </a:ext>
                  </a:extLst>
                </a:gridCol>
                <a:gridCol w="1158709">
                  <a:extLst>
                    <a:ext uri="{9D8B030D-6E8A-4147-A177-3AD203B41FA5}">
                      <a16:colId xmlns:a16="http://schemas.microsoft.com/office/drawing/2014/main" val="3710978576"/>
                    </a:ext>
                  </a:extLst>
                </a:gridCol>
                <a:gridCol w="1158709">
                  <a:extLst>
                    <a:ext uri="{9D8B030D-6E8A-4147-A177-3AD203B41FA5}">
                      <a16:colId xmlns:a16="http://schemas.microsoft.com/office/drawing/2014/main" val="3190959526"/>
                    </a:ext>
                  </a:extLst>
                </a:gridCol>
                <a:gridCol w="1158709">
                  <a:extLst>
                    <a:ext uri="{9D8B030D-6E8A-4147-A177-3AD203B41FA5}">
                      <a16:colId xmlns:a16="http://schemas.microsoft.com/office/drawing/2014/main" val="1475342498"/>
                    </a:ext>
                  </a:extLst>
                </a:gridCol>
              </a:tblGrid>
              <a:tr h="2072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Museo Sans 100" panose="02000000000000000000" pitchFamily="50" charset="0"/>
                        </a:rPr>
                        <a:t> </a:t>
                      </a:r>
                    </a:p>
                  </a:txBody>
                  <a:tcPr marL="2283" marR="2283" marT="2283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Shkurt-19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Mars-19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Prill-19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Maj-19</a:t>
                      </a:r>
                    </a:p>
                  </a:txBody>
                  <a:tcPr marL="2283" marR="2283" marT="228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692281"/>
                  </a:ext>
                </a:extLst>
              </a:tr>
              <a:tr h="40464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 e kredive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B3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93,822,837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99,611,500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104,824,600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110,690,836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330743"/>
                  </a:ext>
                </a:extLst>
              </a:tr>
              <a:tr h="2072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Gjithsej kredi aktive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63,333,312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66,545,215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68,612,855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70,533,873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189388"/>
                  </a:ext>
                </a:extLst>
              </a:tr>
              <a:tr h="404646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 e garancive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44,810,054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47,519,786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50,079,326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52,929,944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83928"/>
                  </a:ext>
                </a:extLst>
              </a:tr>
              <a:tr h="2072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Gjithsej garanci aktive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30,308,215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31,751,053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32,865,016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33,801,212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51808"/>
                  </a:ext>
                </a:extLst>
              </a:tr>
              <a:tr h="2072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2283" marR="2283" marT="2283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2,409</a:t>
                      </a:r>
                    </a:p>
                  </a:txBody>
                  <a:tcPr marL="2283" marR="2283" marT="228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2,560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2,707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2,893</a:t>
                      </a:r>
                    </a:p>
                  </a:txBody>
                  <a:tcPr marL="2283" marR="2283" marT="228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093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2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0984" y="170443"/>
            <a:ext cx="7848601" cy="1298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SHPËRNDARJA E KREDIVE SIPAS RAJONEVE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B863E7-7285-43DE-98A0-06F0FB4FA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09849"/>
              </p:ext>
            </p:extLst>
          </p:nvPr>
        </p:nvGraphicFramePr>
        <p:xfrm>
          <a:off x="533400" y="1928657"/>
          <a:ext cx="4259645" cy="3000686"/>
        </p:xfrm>
        <a:graphic>
          <a:graphicData uri="http://schemas.openxmlformats.org/drawingml/2006/table">
            <a:tbl>
              <a:tblPr/>
              <a:tblGrid>
                <a:gridCol w="1631102">
                  <a:extLst>
                    <a:ext uri="{9D8B030D-6E8A-4147-A177-3AD203B41FA5}">
                      <a16:colId xmlns:a16="http://schemas.microsoft.com/office/drawing/2014/main" val="3855875038"/>
                    </a:ext>
                  </a:extLst>
                </a:gridCol>
                <a:gridCol w="751009">
                  <a:extLst>
                    <a:ext uri="{9D8B030D-6E8A-4147-A177-3AD203B41FA5}">
                      <a16:colId xmlns:a16="http://schemas.microsoft.com/office/drawing/2014/main" val="2373130289"/>
                    </a:ext>
                  </a:extLst>
                </a:gridCol>
                <a:gridCol w="985705">
                  <a:extLst>
                    <a:ext uri="{9D8B030D-6E8A-4147-A177-3AD203B41FA5}">
                      <a16:colId xmlns:a16="http://schemas.microsoft.com/office/drawing/2014/main" val="2846382211"/>
                    </a:ext>
                  </a:extLst>
                </a:gridCol>
                <a:gridCol w="891829">
                  <a:extLst>
                    <a:ext uri="{9D8B030D-6E8A-4147-A177-3AD203B41FA5}">
                      <a16:colId xmlns:a16="http://schemas.microsoft.com/office/drawing/2014/main" val="332199481"/>
                    </a:ext>
                  </a:extLst>
                </a:gridCol>
              </a:tblGrid>
              <a:tr h="5179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Kreditë sipas rajoneve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garancisë</a:t>
                      </a:r>
                    </a:p>
                  </a:txBody>
                  <a:tcPr marL="1219" marR="1219" marT="121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433919"/>
                  </a:ext>
                </a:extLst>
              </a:tr>
              <a:tr h="275860"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219" marR="1219" marT="121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94945"/>
                  </a:ext>
                </a:extLst>
              </a:tr>
              <a:tr h="275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Ferizaj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256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10,575,700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5,099,850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886112"/>
                  </a:ext>
                </a:extLst>
              </a:tr>
              <a:tr h="275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Gjakovë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106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3,581,000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1,732,500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4558"/>
                  </a:ext>
                </a:extLst>
              </a:tr>
              <a:tr h="275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Gjilan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188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6,267,745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2,981,663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36441"/>
                  </a:ext>
                </a:extLst>
              </a:tr>
              <a:tr h="275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Mitrovicë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149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5,551,600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2,484,350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56093"/>
                  </a:ext>
                </a:extLst>
              </a:tr>
              <a:tr h="275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Pejë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208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8,291,426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4,015,998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90696"/>
                  </a:ext>
                </a:extLst>
              </a:tr>
              <a:tr h="275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Prishtinë 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1,620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61,170,765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29,207,482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27664"/>
                  </a:ext>
                </a:extLst>
              </a:tr>
              <a:tr h="275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Prizren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366</a:t>
                      </a:r>
                    </a:p>
                  </a:txBody>
                  <a:tcPr marL="1219" marR="1219" marT="12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15,252,600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7,408,101</a:t>
                      </a:r>
                    </a:p>
                  </a:txBody>
                  <a:tcPr marL="1219" marR="1219" marT="12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8444"/>
                  </a:ext>
                </a:extLst>
              </a:tr>
              <a:tr h="275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 Total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2,893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110,690,836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52,929,944</a:t>
                      </a:r>
                    </a:p>
                  </a:txBody>
                  <a:tcPr marL="1219" marR="1219" marT="1219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558858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EE341B-B8ED-4B82-AA1D-2C3776946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41868"/>
              </p:ext>
            </p:extLst>
          </p:nvPr>
        </p:nvGraphicFramePr>
        <p:xfrm>
          <a:off x="5029200" y="1863136"/>
          <a:ext cx="3886199" cy="316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782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KREDITË SIPAS SEKTORIT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2" y="5860422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4EE1E7-6190-4DC8-A0CC-89B9EC71A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6612"/>
              </p:ext>
            </p:extLst>
          </p:nvPr>
        </p:nvGraphicFramePr>
        <p:xfrm>
          <a:off x="304800" y="1447800"/>
          <a:ext cx="8305800" cy="1944763"/>
        </p:xfrm>
        <a:graphic>
          <a:graphicData uri="http://schemas.openxmlformats.org/drawingml/2006/table">
            <a:tbl>
              <a:tblPr/>
              <a:tblGrid>
                <a:gridCol w="2977546">
                  <a:extLst>
                    <a:ext uri="{9D8B030D-6E8A-4147-A177-3AD203B41FA5}">
                      <a16:colId xmlns:a16="http://schemas.microsoft.com/office/drawing/2014/main" val="792230560"/>
                    </a:ext>
                  </a:extLst>
                </a:gridCol>
                <a:gridCol w="696506">
                  <a:extLst>
                    <a:ext uri="{9D8B030D-6E8A-4147-A177-3AD203B41FA5}">
                      <a16:colId xmlns:a16="http://schemas.microsoft.com/office/drawing/2014/main" val="604755293"/>
                    </a:ext>
                  </a:extLst>
                </a:gridCol>
                <a:gridCol w="1253709">
                  <a:extLst>
                    <a:ext uri="{9D8B030D-6E8A-4147-A177-3AD203B41FA5}">
                      <a16:colId xmlns:a16="http://schemas.microsoft.com/office/drawing/2014/main" val="1755484804"/>
                    </a:ext>
                  </a:extLst>
                </a:gridCol>
                <a:gridCol w="1114406">
                  <a:extLst>
                    <a:ext uri="{9D8B030D-6E8A-4147-A177-3AD203B41FA5}">
                      <a16:colId xmlns:a16="http://schemas.microsoft.com/office/drawing/2014/main" val="458782577"/>
                    </a:ext>
                  </a:extLst>
                </a:gridCol>
                <a:gridCol w="975101">
                  <a:extLst>
                    <a:ext uri="{9D8B030D-6E8A-4147-A177-3AD203B41FA5}">
                      <a16:colId xmlns:a16="http://schemas.microsoft.com/office/drawing/2014/main" val="633694393"/>
                    </a:ext>
                  </a:extLst>
                </a:gridCol>
                <a:gridCol w="1288532">
                  <a:extLst>
                    <a:ext uri="{9D8B030D-6E8A-4147-A177-3AD203B41FA5}">
                      <a16:colId xmlns:a16="http://schemas.microsoft.com/office/drawing/2014/main" val="891229123"/>
                    </a:ext>
                  </a:extLst>
                </a:gridCol>
              </a:tblGrid>
              <a:tr h="4727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Sektorët kryesorë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garancisë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punëtorëve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paraparë i punëtorëve*</a:t>
                      </a: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788423"/>
                  </a:ext>
                </a:extLst>
              </a:tr>
              <a:tr h="137639"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1F497D"/>
                        </a:solidFill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789612"/>
                  </a:ext>
                </a:extLst>
              </a:tr>
              <a:tr h="137639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Tregti me shumicë e pakicë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1,087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43,144,082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20,858,121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4,341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5,764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100142"/>
                  </a:ext>
                </a:extLst>
              </a:tr>
              <a:tr h="1376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Shërbime 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910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30,977,651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14,791,476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5,799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7,178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010194"/>
                  </a:ext>
                </a:extLst>
              </a:tr>
              <a:tr h="1376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Prodhimtari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511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20,182,850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9,456,305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2,826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3,563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87604"/>
                  </a:ext>
                </a:extLst>
              </a:tr>
              <a:tr h="1376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Bujqësi, pylltari dhe peshkatari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230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9,254,926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4,402,629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         645 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               954 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479726"/>
                  </a:ext>
                </a:extLst>
              </a:tr>
              <a:tr h="1376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Ndërtimtari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155</a:t>
                      </a:r>
                    </a:p>
                  </a:txBody>
                  <a:tcPr marL="1125" marR="1125" marT="11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7,131,326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3,421,413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1,461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1,775</a:t>
                      </a:r>
                    </a:p>
                  </a:txBody>
                  <a:tcPr marL="1125" marR="1125" marT="11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73850"/>
                  </a:ext>
                </a:extLst>
              </a:tr>
              <a:tr h="13763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Gjithësej</a:t>
                      </a:r>
                    </a:p>
                  </a:txBody>
                  <a:tcPr marL="1125" marR="1125" marT="1125" marB="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2,893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110,690,836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52,929,944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15,072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19,234</a:t>
                      </a:r>
                    </a:p>
                  </a:txBody>
                  <a:tcPr marL="1125" marR="1125" marT="11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956070"/>
                  </a:ext>
                </a:extLst>
              </a:tr>
              <a:tr h="164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Museo Sans 100" panose="02000000000000000000" pitchFamily="50" charset="0"/>
                        </a:rPr>
                        <a:t>* Ky </a:t>
                      </a:r>
                      <a:r>
                        <a:rPr lang="en-US" sz="1000" b="0" i="0" u="none" strike="noStrike" dirty="0" err="1">
                          <a:effectLst/>
                          <a:latin typeface="Museo Sans 100" panose="02000000000000000000" pitchFamily="50" charset="0"/>
                        </a:rPr>
                        <a:t>është</a:t>
                      </a:r>
                      <a:r>
                        <a:rPr lang="en-US" sz="1000" b="0" i="0" u="none" strike="noStrike" dirty="0">
                          <a:effectLst/>
                          <a:latin typeface="Museo Sans 100" panose="02000000000000000000" pitchFamily="50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Museo Sans 100" panose="02000000000000000000" pitchFamily="50" charset="0"/>
                        </a:rPr>
                        <a:t>vlerësim</a:t>
                      </a:r>
                      <a:r>
                        <a:rPr lang="en-US" sz="1000" b="0" i="0" u="none" strike="noStrike" dirty="0">
                          <a:effectLst/>
                          <a:latin typeface="Museo Sans 100" panose="02000000000000000000" pitchFamily="50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Museo Sans 100" panose="02000000000000000000" pitchFamily="50" charset="0"/>
                        </a:rPr>
                        <a:t>i</a:t>
                      </a:r>
                      <a:r>
                        <a:rPr lang="en-US" sz="1000" b="0" i="0" u="none" strike="noStrike" dirty="0">
                          <a:effectLst/>
                          <a:latin typeface="Museo Sans 100" panose="02000000000000000000" pitchFamily="50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Museo Sans 100" panose="02000000000000000000" pitchFamily="50" charset="0"/>
                        </a:rPr>
                        <a:t>raportuar</a:t>
                      </a:r>
                      <a:r>
                        <a:rPr lang="en-US" sz="1000" b="0" i="0" u="none" strike="noStrike" dirty="0">
                          <a:effectLst/>
                          <a:latin typeface="Museo Sans 100" panose="02000000000000000000" pitchFamily="50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Museo Sans 100" panose="02000000000000000000" pitchFamily="50" charset="0"/>
                        </a:rPr>
                        <a:t>nga</a:t>
                      </a:r>
                      <a:r>
                        <a:rPr lang="en-US" sz="1000" b="0" i="0" u="none" strike="noStrike" dirty="0">
                          <a:effectLst/>
                          <a:latin typeface="Museo Sans 100" panose="02000000000000000000" pitchFamily="50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effectLst/>
                          <a:latin typeface="Museo Sans 100" panose="02000000000000000000" pitchFamily="50" charset="0"/>
                        </a:rPr>
                        <a:t>përfituesit</a:t>
                      </a:r>
                      <a:endParaRPr lang="en-US" sz="1000" b="0" i="0" u="none" strike="noStrike" dirty="0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Museo Sans 100" panose="02000000000000000000" pitchFamily="50" charset="0"/>
                      </a:endParaRPr>
                    </a:p>
                  </a:txBody>
                  <a:tcPr marL="1125" marR="1125" marT="1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11206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BD0DD45-96E9-46A8-B207-4FDCA4AD1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26138"/>
              </p:ext>
            </p:extLst>
          </p:nvPr>
        </p:nvGraphicFramePr>
        <p:xfrm>
          <a:off x="1524000" y="3591148"/>
          <a:ext cx="7743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698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399" y="568891"/>
            <a:ext cx="7848601" cy="64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719"/>
            <a:r>
              <a:rPr lang="en-US" sz="4219" spc="-98" dirty="0">
                <a:solidFill>
                  <a:srgbClr val="3DB2AF"/>
                </a:solidFill>
                <a:latin typeface="Museo Sans 700" panose="02000000000000000000" pitchFamily="50" charset="0"/>
                <a:cs typeface="Lucida Sans Unicode"/>
              </a:rPr>
              <a:t>DESTINIMET E KREDIVE</a:t>
            </a:r>
            <a:endParaRPr sz="4219" dirty="0">
              <a:latin typeface="Museo Sans 700" panose="02000000000000000000" pitchFamily="50" charset="0"/>
              <a:cs typeface="Lucida Sans Unicod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43600"/>
            <a:ext cx="2759446" cy="428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6C0549-D468-4E33-9E62-E1DAA0FDF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0607"/>
              </p:ext>
            </p:extLst>
          </p:nvPr>
        </p:nvGraphicFramePr>
        <p:xfrm>
          <a:off x="1156970" y="1577975"/>
          <a:ext cx="4100830" cy="3146425"/>
        </p:xfrm>
        <a:graphic>
          <a:graphicData uri="http://schemas.openxmlformats.org/drawingml/2006/table">
            <a:tbl>
              <a:tblPr/>
              <a:tblGrid>
                <a:gridCol w="1689740">
                  <a:extLst>
                    <a:ext uri="{9D8B030D-6E8A-4147-A177-3AD203B41FA5}">
                      <a16:colId xmlns:a16="http://schemas.microsoft.com/office/drawing/2014/main" val="2824376224"/>
                    </a:ext>
                  </a:extLst>
                </a:gridCol>
                <a:gridCol w="619242">
                  <a:extLst>
                    <a:ext uri="{9D8B030D-6E8A-4147-A177-3AD203B41FA5}">
                      <a16:colId xmlns:a16="http://schemas.microsoft.com/office/drawing/2014/main" val="1264905896"/>
                    </a:ext>
                  </a:extLst>
                </a:gridCol>
                <a:gridCol w="948627">
                  <a:extLst>
                    <a:ext uri="{9D8B030D-6E8A-4147-A177-3AD203B41FA5}">
                      <a16:colId xmlns:a16="http://schemas.microsoft.com/office/drawing/2014/main" val="2989446576"/>
                    </a:ext>
                  </a:extLst>
                </a:gridCol>
                <a:gridCol w="843221">
                  <a:extLst>
                    <a:ext uri="{9D8B030D-6E8A-4147-A177-3AD203B41FA5}">
                      <a16:colId xmlns:a16="http://schemas.microsoft.com/office/drawing/2014/main" val="1703481030"/>
                    </a:ext>
                  </a:extLst>
                </a:gridCol>
              </a:tblGrid>
              <a:tr h="889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Qëllimi i kredive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Numri i kredive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miratuar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Shuma e garancisë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94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18866"/>
                  </a:ext>
                </a:extLst>
              </a:tr>
              <a:tr h="4556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Ndërtim/Renovim/Tokë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624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27,203,210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12,848,295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276942"/>
                  </a:ext>
                </a:extLst>
              </a:tr>
              <a:tr h="4556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Pajisje 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774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32,587,003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15,608,688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028608"/>
                  </a:ext>
                </a:extLst>
              </a:tr>
              <a:tr h="4556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Kapital Punues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1,048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35,938,591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17,423,346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77966"/>
                  </a:ext>
                </a:extLst>
              </a:tr>
              <a:tr h="45568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useo Sans 100" panose="02000000000000000000" pitchFamily="50" charset="0"/>
                        </a:rPr>
                        <a:t>Të tjera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447</a:t>
                      </a:r>
                    </a:p>
                  </a:txBody>
                  <a:tcPr marL="1905" marR="1905" marT="190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14,962,032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7,049,616</a:t>
                      </a:r>
                    </a:p>
                  </a:txBody>
                  <a:tcPr marL="1905" marR="1905" marT="190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B3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03006"/>
                  </a:ext>
                </a:extLst>
              </a:tr>
              <a:tr h="4339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3DB3AF"/>
                          </a:solidFill>
                          <a:effectLst/>
                          <a:latin typeface="Museo Sans 100" panose="02000000000000000000" pitchFamily="50" charset="0"/>
                        </a:rPr>
                        <a:t>Gjithsej</a:t>
                      </a:r>
                    </a:p>
                  </a:txBody>
                  <a:tcPr marL="1905" marR="1905" marT="1905" marB="0" anchor="ctr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2,893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110,690,836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Museo Sans 100" panose="02000000000000000000" pitchFamily="50" charset="0"/>
                        </a:rPr>
                        <a:t>52,929,944</a:t>
                      </a:r>
                    </a:p>
                  </a:txBody>
                  <a:tcPr marL="1905" marR="1905" marT="190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725076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226465-0A33-415E-8058-B07684A92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033684"/>
              </p:ext>
            </p:extLst>
          </p:nvPr>
        </p:nvGraphicFramePr>
        <p:xfrm>
          <a:off x="5410200" y="1577975"/>
          <a:ext cx="3619501" cy="314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1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CGF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3DB3AF"/>
    </a:accent1>
    <a:accent2>
      <a:srgbClr val="949491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A25D623515743894546F62266BE30" ma:contentTypeVersion="10" ma:contentTypeDescription="Create a new document." ma:contentTypeScope="" ma:versionID="92170b2c48a08af3de2ca3502608a63c">
  <xsd:schema xmlns:xsd="http://www.w3.org/2001/XMLSchema" xmlns:xs="http://www.w3.org/2001/XMLSchema" xmlns:p="http://schemas.microsoft.com/office/2006/metadata/properties" xmlns:ns2="da3673e4-541b-44c9-8d74-158866550b39" xmlns:ns3="e81a52b0-8472-4e7d-82bf-ec5de97861e3" targetNamespace="http://schemas.microsoft.com/office/2006/metadata/properties" ma:root="true" ma:fieldsID="2455d838def353d7ac4fef9193920ac6" ns2:_="" ns3:_="">
    <xsd:import namespace="da3673e4-541b-44c9-8d74-158866550b39"/>
    <xsd:import namespace="e81a52b0-8472-4e7d-82bf-ec5de9786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673e4-541b-44c9-8d74-158866550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a52b0-8472-4e7d-82bf-ec5de9786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4A34ED-0231-43A0-AD26-14DAF4239FC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e81a52b0-8472-4e7d-82bf-ec5de97861e3"/>
    <ds:schemaRef ds:uri="da3673e4-541b-44c9-8d74-158866550b39"/>
  </ds:schemaRefs>
</ds:datastoreItem>
</file>

<file path=customXml/itemProps2.xml><?xml version="1.0" encoding="utf-8"?>
<ds:datastoreItem xmlns:ds="http://schemas.openxmlformats.org/officeDocument/2006/customXml" ds:itemID="{B9073908-6C24-4989-999F-A422DE7D0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1D02B-340D-4D48-8E3F-8302073AC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3673e4-541b-44c9-8d74-158866550b39"/>
    <ds:schemaRef ds:uri="e81a52b0-8472-4e7d-82bf-ec5de9786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241</Words>
  <Application>Microsoft Office PowerPoint</Application>
  <PresentationFormat>On-screen Show (4:3)</PresentationFormat>
  <Paragraphs>157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Candara</vt:lpstr>
      <vt:lpstr>Museo Sans 100</vt:lpstr>
      <vt:lpstr>Museo Sans 700</vt:lpstr>
      <vt:lpstr>Office Theme</vt:lpstr>
      <vt:lpstr>ZHVILLIMI I PORTFOLIOS </vt:lpstr>
      <vt:lpstr>STATISTIKAT E KREDIVE</vt:lpstr>
      <vt:lpstr>SHPËRNDARJA E KREDIVE SIPAS RAJONEVE</vt:lpstr>
      <vt:lpstr>KREDITË SIPAS SEKTORIT</vt:lpstr>
      <vt:lpstr>DESTINIMET E KREDIVE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Graphic1</dc:title>
  <dc:creator>Dell</dc:creator>
  <cp:lastModifiedBy>Nora Arifi</cp:lastModifiedBy>
  <cp:revision>444</cp:revision>
  <cp:lastPrinted>2017-03-07T12:33:24Z</cp:lastPrinted>
  <dcterms:created xsi:type="dcterms:W3CDTF">2016-02-18T16:24:22Z</dcterms:created>
  <dcterms:modified xsi:type="dcterms:W3CDTF">2019-06-21T14:28:43Z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2016-02-18T00:00:00Z</vt:filetime>
  </property>
  <property fmtid="{D5CDD505-2E9C-101B-9397-08002B2CF9AE}" pid="3" name="Creator">
    <vt:lpwstr>CorelDRAW</vt:lpwstr>
  </property>
  <property fmtid="{D5CDD505-2E9C-101B-9397-08002B2CF9AE}" pid="4" name="LastSaved">
    <vt:filetime>2016-02-18T00:00:00Z</vt:filetime>
  </property>
  <property fmtid="{D5CDD505-2E9C-101B-9397-08002B2CF9AE}" pid="5" name="ContentTypeId">
    <vt:lpwstr>0x010100D38A25D623515743894546F62266BE30</vt:lpwstr>
  </property>
</Properties>
</file>