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304" r:id="rId3"/>
    <p:sldId id="279" r:id="rId4"/>
    <p:sldId id="288" r:id="rId5"/>
    <p:sldId id="287" r:id="rId6"/>
  </p:sldIdLst>
  <p:sldSz cx="9144000" cy="6858000" type="screen4x3"/>
  <p:notesSz cx="9296400" cy="7010400"/>
  <p:defaultTextStyle>
    <a:defPPr>
      <a:defRPr lang="en-US"/>
    </a:defPPr>
    <a:lvl1pPr marL="0" algn="l" defTabSz="2571075" rtl="0" eaLnBrk="1" latinLnBrk="0" hangingPunct="1">
      <a:defRPr sz="5063" kern="1200">
        <a:solidFill>
          <a:schemeClr val="tx1"/>
        </a:solidFill>
        <a:latin typeface="+mn-lt"/>
        <a:ea typeface="+mn-ea"/>
        <a:cs typeface="+mn-cs"/>
      </a:defRPr>
    </a:lvl1pPr>
    <a:lvl2pPr marL="1285538" algn="l" defTabSz="2571075" rtl="0" eaLnBrk="1" latinLnBrk="0" hangingPunct="1">
      <a:defRPr sz="5063" kern="1200">
        <a:solidFill>
          <a:schemeClr val="tx1"/>
        </a:solidFill>
        <a:latin typeface="+mn-lt"/>
        <a:ea typeface="+mn-ea"/>
        <a:cs typeface="+mn-cs"/>
      </a:defRPr>
    </a:lvl2pPr>
    <a:lvl3pPr marL="2571075" algn="l" defTabSz="2571075" rtl="0" eaLnBrk="1" latinLnBrk="0" hangingPunct="1">
      <a:defRPr sz="5063" kern="1200">
        <a:solidFill>
          <a:schemeClr val="tx1"/>
        </a:solidFill>
        <a:latin typeface="+mn-lt"/>
        <a:ea typeface="+mn-ea"/>
        <a:cs typeface="+mn-cs"/>
      </a:defRPr>
    </a:lvl3pPr>
    <a:lvl4pPr marL="3856613" algn="l" defTabSz="2571075" rtl="0" eaLnBrk="1" latinLnBrk="0" hangingPunct="1">
      <a:defRPr sz="5063" kern="1200">
        <a:solidFill>
          <a:schemeClr val="tx1"/>
        </a:solidFill>
        <a:latin typeface="+mn-lt"/>
        <a:ea typeface="+mn-ea"/>
        <a:cs typeface="+mn-cs"/>
      </a:defRPr>
    </a:lvl4pPr>
    <a:lvl5pPr marL="5142147" algn="l" defTabSz="2571075" rtl="0" eaLnBrk="1" latinLnBrk="0" hangingPunct="1">
      <a:defRPr sz="5063" kern="1200">
        <a:solidFill>
          <a:schemeClr val="tx1"/>
        </a:solidFill>
        <a:latin typeface="+mn-lt"/>
        <a:ea typeface="+mn-ea"/>
        <a:cs typeface="+mn-cs"/>
      </a:defRPr>
    </a:lvl5pPr>
    <a:lvl6pPr marL="6427685" algn="l" defTabSz="2571075" rtl="0" eaLnBrk="1" latinLnBrk="0" hangingPunct="1">
      <a:defRPr sz="5063" kern="1200">
        <a:solidFill>
          <a:schemeClr val="tx1"/>
        </a:solidFill>
        <a:latin typeface="+mn-lt"/>
        <a:ea typeface="+mn-ea"/>
        <a:cs typeface="+mn-cs"/>
      </a:defRPr>
    </a:lvl6pPr>
    <a:lvl7pPr marL="7713222" algn="l" defTabSz="2571075" rtl="0" eaLnBrk="1" latinLnBrk="0" hangingPunct="1">
      <a:defRPr sz="5063" kern="1200">
        <a:solidFill>
          <a:schemeClr val="tx1"/>
        </a:solidFill>
        <a:latin typeface="+mn-lt"/>
        <a:ea typeface="+mn-ea"/>
        <a:cs typeface="+mn-cs"/>
      </a:defRPr>
    </a:lvl7pPr>
    <a:lvl8pPr marL="8998760" algn="l" defTabSz="2571075" rtl="0" eaLnBrk="1" latinLnBrk="0" hangingPunct="1">
      <a:defRPr sz="5063" kern="1200">
        <a:solidFill>
          <a:schemeClr val="tx1"/>
        </a:solidFill>
        <a:latin typeface="+mn-lt"/>
        <a:ea typeface="+mn-ea"/>
        <a:cs typeface="+mn-cs"/>
      </a:defRPr>
    </a:lvl8pPr>
    <a:lvl9pPr marL="10284297" algn="l" defTabSz="2571075" rtl="0" eaLnBrk="1" latinLnBrk="0" hangingPunct="1">
      <a:defRPr sz="506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100" userDrawn="1">
          <p15:clr>
            <a:srgbClr val="A4A3A4"/>
          </p15:clr>
        </p15:guide>
        <p15:guide id="2" pos="516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snik Berisha" initials="BB" lastIdx="24" clrIdx="0">
    <p:extLst>
      <p:ext uri="{19B8F6BF-5375-455C-9EA6-DF929625EA0E}">
        <p15:presenceInfo xmlns:p15="http://schemas.microsoft.com/office/powerpoint/2012/main" userId="S-1-5-21-3061011944-2573763733-2242199444-11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48" autoAdjust="0"/>
    <p:restoredTop sz="94660"/>
  </p:normalViewPr>
  <p:slideViewPr>
    <p:cSldViewPr>
      <p:cViewPr varScale="1">
        <p:scale>
          <a:sx n="85" d="100"/>
          <a:sy n="85" d="100"/>
        </p:scale>
        <p:origin x="1860" y="96"/>
      </p:cViewPr>
      <p:guideLst>
        <p:guide orient="horz" pos="8100"/>
        <p:guide pos="51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68D26-9A27-415E-835D-079837881C2E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1813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73438"/>
            <a:ext cx="7435850" cy="2760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211BFB-8F30-4067-87E6-AE9DC578E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6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11BFB-8F30-4067-87E6-AE9DC578EF1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345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6" y="2125983"/>
            <a:ext cx="7772400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90"/>
            <a:ext cx="6400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44" b="0" i="0">
                <a:solidFill>
                  <a:srgbClr val="3DB2AF"/>
                </a:solidFill>
                <a:latin typeface="Arial"/>
                <a:cs typeface="Arial"/>
              </a:defRPr>
            </a:lvl1pPr>
          </a:lstStyle>
          <a:p>
            <a:pPr marL="35719" marR="14288">
              <a:lnSpc>
                <a:spcPct val="104000"/>
              </a:lnSpc>
              <a:spcBef>
                <a:spcPts val="42"/>
              </a:spcBef>
            </a:pPr>
            <a:r>
              <a:rPr lang="en-US" spc="-14"/>
              <a:t>FONDI </a:t>
            </a:r>
            <a:r>
              <a:rPr lang="en-US" spc="-42"/>
              <a:t>KOSOVAR </a:t>
            </a:r>
            <a:r>
              <a:rPr lang="en-US" spc="-70"/>
              <a:t>PËR </a:t>
            </a:r>
            <a:r>
              <a:rPr lang="en-US" spc="-28"/>
              <a:t>GARANCI </a:t>
            </a:r>
            <a:r>
              <a:rPr lang="en-US" spc="-42"/>
              <a:t>KREDITORE  KOSOVSKI </a:t>
            </a:r>
            <a:r>
              <a:rPr lang="en-US"/>
              <a:t>FOND </a:t>
            </a:r>
            <a:r>
              <a:rPr lang="en-US" spc="-14"/>
              <a:t>ZA </a:t>
            </a:r>
            <a:r>
              <a:rPr lang="en-US" spc="-28"/>
              <a:t>KREDITNO JEMSTVO  </a:t>
            </a:r>
            <a:r>
              <a:rPr lang="en-US" spc="-14"/>
              <a:t>KOSOVO </a:t>
            </a:r>
            <a:r>
              <a:rPr lang="en-US" spc="-42"/>
              <a:t>CREDIT GUARANTEE</a:t>
            </a:r>
            <a:r>
              <a:rPr lang="en-US" spc="-155"/>
              <a:t> </a:t>
            </a:r>
            <a:r>
              <a:rPr lang="en-US" spc="-14"/>
              <a:t>FUND</a:t>
            </a:r>
            <a:endParaRPr lang="en-US" spc="-14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07" y="294"/>
            <a:ext cx="9134888" cy="6849070"/>
          </a:xfrm>
          <a:custGeom>
            <a:avLst/>
            <a:gdLst/>
            <a:ahLst/>
            <a:cxnLst/>
            <a:rect l="l" t="t" r="r" b="b"/>
            <a:pathLst>
              <a:path w="3818890" h="2435225">
                <a:moveTo>
                  <a:pt x="3818463" y="0"/>
                </a:moveTo>
                <a:lnTo>
                  <a:pt x="0" y="0"/>
                </a:lnTo>
                <a:lnTo>
                  <a:pt x="0" y="2435142"/>
                </a:lnTo>
                <a:lnTo>
                  <a:pt x="3818463" y="2435142"/>
                </a:lnTo>
                <a:lnTo>
                  <a:pt x="3818463" y="0"/>
                </a:lnTo>
                <a:close/>
              </a:path>
            </a:pathLst>
          </a:custGeom>
          <a:solidFill>
            <a:srgbClr val="3DB2AF"/>
          </a:solidFill>
        </p:spPr>
        <p:txBody>
          <a:bodyPr wrap="square" lIns="0" tIns="0" rIns="0" bIns="0" rtlCol="0"/>
          <a:lstStyle/>
          <a:p>
            <a:endParaRPr sz="5063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0752" y="568890"/>
            <a:ext cx="8042507" cy="153888"/>
          </a:xfrm>
        </p:spPr>
        <p:txBody>
          <a:bodyPr lIns="0" tIns="0" rIns="0" bIns="0"/>
          <a:lstStyle>
            <a:lvl1pPr>
              <a:defRPr dirty="0"/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3" y="1577350"/>
            <a:ext cx="8229600" cy="276999"/>
          </a:xfrm>
        </p:spPr>
        <p:txBody>
          <a:bodyPr lIns="0" tIns="0" rIns="0" bIns="0"/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44" b="0" i="0">
                <a:solidFill>
                  <a:srgbClr val="3DB2AF"/>
                </a:solidFill>
                <a:latin typeface="Arial"/>
                <a:cs typeface="Arial"/>
              </a:defRPr>
            </a:lvl1pPr>
          </a:lstStyle>
          <a:p>
            <a:pPr marL="35719" marR="14288">
              <a:lnSpc>
                <a:spcPct val="104000"/>
              </a:lnSpc>
              <a:spcBef>
                <a:spcPts val="42"/>
              </a:spcBef>
            </a:pPr>
            <a:r>
              <a:rPr lang="en-US" spc="-14"/>
              <a:t>FONDI </a:t>
            </a:r>
            <a:r>
              <a:rPr lang="en-US" spc="-42"/>
              <a:t>KOSOVAR </a:t>
            </a:r>
            <a:r>
              <a:rPr lang="en-US" spc="-70"/>
              <a:t>PËR </a:t>
            </a:r>
            <a:r>
              <a:rPr lang="en-US" spc="-28"/>
              <a:t>GARANCI </a:t>
            </a:r>
            <a:r>
              <a:rPr lang="en-US" spc="-42"/>
              <a:t>KREDITORE  KOSOVSKI </a:t>
            </a:r>
            <a:r>
              <a:rPr lang="en-US"/>
              <a:t>FOND </a:t>
            </a:r>
            <a:r>
              <a:rPr lang="en-US" spc="-14"/>
              <a:t>ZA </a:t>
            </a:r>
            <a:r>
              <a:rPr lang="en-US" spc="-28"/>
              <a:t>KREDITNO JEMSTVO  </a:t>
            </a:r>
            <a:r>
              <a:rPr lang="en-US" spc="-14"/>
              <a:t>KOSOVO </a:t>
            </a:r>
            <a:r>
              <a:rPr lang="en-US" spc="-42"/>
              <a:t>CREDIT GUARANTEE</a:t>
            </a:r>
            <a:r>
              <a:rPr lang="en-US" spc="-155"/>
              <a:t> </a:t>
            </a:r>
            <a:r>
              <a:rPr lang="en-US" spc="-14"/>
              <a:t>FUND</a:t>
            </a:r>
            <a:endParaRPr lang="en-US" spc="-14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0752" y="568893"/>
            <a:ext cx="8042507" cy="432748"/>
          </a:xfrm>
        </p:spPr>
        <p:txBody>
          <a:bodyPr lIns="0" tIns="0" rIns="0" bIns="0"/>
          <a:lstStyle>
            <a:lvl1pPr>
              <a:defRPr sz="2813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3" y="1577350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50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44" b="0" i="0">
                <a:solidFill>
                  <a:srgbClr val="3DB2AF"/>
                </a:solidFill>
                <a:latin typeface="Arial"/>
                <a:cs typeface="Arial"/>
              </a:defRPr>
            </a:lvl1pPr>
          </a:lstStyle>
          <a:p>
            <a:pPr marL="35719" marR="14288">
              <a:lnSpc>
                <a:spcPct val="104000"/>
              </a:lnSpc>
              <a:spcBef>
                <a:spcPts val="42"/>
              </a:spcBef>
            </a:pPr>
            <a:r>
              <a:rPr lang="en-US" spc="-14"/>
              <a:t>FONDI </a:t>
            </a:r>
            <a:r>
              <a:rPr lang="en-US" spc="-42"/>
              <a:t>KOSOVAR </a:t>
            </a:r>
            <a:r>
              <a:rPr lang="en-US" spc="-70"/>
              <a:t>PËR </a:t>
            </a:r>
            <a:r>
              <a:rPr lang="en-US" spc="-28"/>
              <a:t>GARANCI </a:t>
            </a:r>
            <a:r>
              <a:rPr lang="en-US" spc="-42"/>
              <a:t>KREDITORE  KOSOVSKI </a:t>
            </a:r>
            <a:r>
              <a:rPr lang="en-US"/>
              <a:t>FOND </a:t>
            </a:r>
            <a:r>
              <a:rPr lang="en-US" spc="-14"/>
              <a:t>ZA </a:t>
            </a:r>
            <a:r>
              <a:rPr lang="en-US" spc="-28"/>
              <a:t>KREDITNO JEMSTVO  </a:t>
            </a:r>
            <a:r>
              <a:rPr lang="en-US" spc="-14"/>
              <a:t>KOSOVO </a:t>
            </a:r>
            <a:r>
              <a:rPr lang="en-US" spc="-42"/>
              <a:t>CREDIT GUARANTEE</a:t>
            </a:r>
            <a:r>
              <a:rPr lang="en-US" spc="-155"/>
              <a:t> </a:t>
            </a:r>
            <a:r>
              <a:rPr lang="en-US" spc="-14"/>
              <a:t>FUND</a:t>
            </a:r>
            <a:endParaRPr lang="en-US" spc="-14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15" y="294"/>
            <a:ext cx="9134888" cy="6849070"/>
          </a:xfrm>
          <a:custGeom>
            <a:avLst/>
            <a:gdLst/>
            <a:ahLst/>
            <a:cxnLst/>
            <a:rect l="l" t="t" r="r" b="b"/>
            <a:pathLst>
              <a:path w="3818890" h="2435225">
                <a:moveTo>
                  <a:pt x="0" y="2435150"/>
                </a:moveTo>
                <a:lnTo>
                  <a:pt x="3818459" y="2435150"/>
                </a:lnTo>
                <a:lnTo>
                  <a:pt x="3818459" y="0"/>
                </a:lnTo>
                <a:lnTo>
                  <a:pt x="0" y="0"/>
                </a:lnTo>
                <a:lnTo>
                  <a:pt x="0" y="2435150"/>
                </a:lnTo>
                <a:close/>
              </a:path>
            </a:pathLst>
          </a:custGeom>
          <a:solidFill>
            <a:srgbClr val="3DB2AF"/>
          </a:solidFill>
        </p:spPr>
        <p:txBody>
          <a:bodyPr wrap="square" lIns="0" tIns="0" rIns="0" bIns="0" rtlCol="0"/>
          <a:lstStyle/>
          <a:p>
            <a:endParaRPr sz="5063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0752" y="568890"/>
            <a:ext cx="8042507" cy="432810"/>
          </a:xfrm>
        </p:spPr>
        <p:txBody>
          <a:bodyPr lIns="0" tIns="0" rIns="0" bIns="0"/>
          <a:lstStyle>
            <a:lvl1pPr>
              <a:defRPr sz="2813" b="0" i="0" u="none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44" b="0" i="0">
                <a:solidFill>
                  <a:srgbClr val="3DB2AF"/>
                </a:solidFill>
                <a:latin typeface="Arial"/>
                <a:cs typeface="Arial"/>
              </a:defRPr>
            </a:lvl1pPr>
          </a:lstStyle>
          <a:p>
            <a:pPr marL="35719" marR="14288">
              <a:lnSpc>
                <a:spcPct val="104000"/>
              </a:lnSpc>
              <a:spcBef>
                <a:spcPts val="42"/>
              </a:spcBef>
            </a:pPr>
            <a:r>
              <a:rPr lang="en-US" spc="-14"/>
              <a:t>FONDI </a:t>
            </a:r>
            <a:r>
              <a:rPr lang="en-US" spc="-42"/>
              <a:t>KOSOVAR </a:t>
            </a:r>
            <a:r>
              <a:rPr lang="en-US" spc="-70"/>
              <a:t>PËR </a:t>
            </a:r>
            <a:r>
              <a:rPr lang="en-US" spc="-28"/>
              <a:t>GARANCI </a:t>
            </a:r>
            <a:r>
              <a:rPr lang="en-US" spc="-42"/>
              <a:t>KREDITORE  KOSOVSKI </a:t>
            </a:r>
            <a:r>
              <a:rPr lang="en-US"/>
              <a:t>FOND </a:t>
            </a:r>
            <a:r>
              <a:rPr lang="en-US" spc="-14"/>
              <a:t>ZA </a:t>
            </a:r>
            <a:r>
              <a:rPr lang="en-US" spc="-28"/>
              <a:t>KREDITNO JEMSTVO  </a:t>
            </a:r>
            <a:r>
              <a:rPr lang="en-US" spc="-14"/>
              <a:t>KOSOVO </a:t>
            </a:r>
            <a:r>
              <a:rPr lang="en-US" spc="-42"/>
              <a:t>CREDIT GUARANTEE</a:t>
            </a:r>
            <a:r>
              <a:rPr lang="en-US" spc="-155"/>
              <a:t> </a:t>
            </a:r>
            <a:r>
              <a:rPr lang="en-US" spc="-14"/>
              <a:t>FUND</a:t>
            </a:r>
            <a:endParaRPr lang="en-US" spc="-14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44" b="0" i="0">
                <a:solidFill>
                  <a:srgbClr val="3DB2AF"/>
                </a:solidFill>
                <a:latin typeface="Arial"/>
                <a:cs typeface="Arial"/>
              </a:defRPr>
            </a:lvl1pPr>
          </a:lstStyle>
          <a:p>
            <a:pPr marL="35719" marR="14288">
              <a:lnSpc>
                <a:spcPct val="104000"/>
              </a:lnSpc>
              <a:spcBef>
                <a:spcPts val="42"/>
              </a:spcBef>
            </a:pPr>
            <a:r>
              <a:rPr lang="en-US" spc="-14"/>
              <a:t>FONDI </a:t>
            </a:r>
            <a:r>
              <a:rPr lang="en-US" spc="-42"/>
              <a:t>KOSOVAR </a:t>
            </a:r>
            <a:r>
              <a:rPr lang="en-US" spc="-70"/>
              <a:t>PËR </a:t>
            </a:r>
            <a:r>
              <a:rPr lang="en-US" spc="-28"/>
              <a:t>GARANCI </a:t>
            </a:r>
            <a:r>
              <a:rPr lang="en-US" spc="-42"/>
              <a:t>KREDITORE  KOSOVSKI </a:t>
            </a:r>
            <a:r>
              <a:rPr lang="en-US"/>
              <a:t>FOND </a:t>
            </a:r>
            <a:r>
              <a:rPr lang="en-US" spc="-14"/>
              <a:t>ZA </a:t>
            </a:r>
            <a:r>
              <a:rPr lang="en-US" spc="-28"/>
              <a:t>KREDITNO JEMSTVO  </a:t>
            </a:r>
            <a:r>
              <a:rPr lang="en-US" spc="-14"/>
              <a:t>KOSOVO </a:t>
            </a:r>
            <a:r>
              <a:rPr lang="en-US" spc="-42"/>
              <a:t>CREDIT GUARANTEE</a:t>
            </a:r>
            <a:r>
              <a:rPr lang="en-US" spc="-155"/>
              <a:t> </a:t>
            </a:r>
            <a:r>
              <a:rPr lang="en-US" spc="-14"/>
              <a:t>FUND</a:t>
            </a:r>
            <a:endParaRPr lang="en-US" spc="-14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0752" y="568890"/>
            <a:ext cx="804250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3" y="1577350"/>
            <a:ext cx="82296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047512" y="5886685"/>
            <a:ext cx="1948795" cy="5404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44" b="0" i="0">
                <a:solidFill>
                  <a:srgbClr val="3DB2AF"/>
                </a:solidFill>
                <a:latin typeface="Arial"/>
                <a:cs typeface="Arial"/>
              </a:defRPr>
            </a:lvl1pPr>
          </a:lstStyle>
          <a:p>
            <a:pPr marL="35719" marR="14288">
              <a:lnSpc>
                <a:spcPct val="104000"/>
              </a:lnSpc>
              <a:spcBef>
                <a:spcPts val="42"/>
              </a:spcBef>
            </a:pPr>
            <a:r>
              <a:rPr lang="en-US" spc="-14"/>
              <a:t>FONDI </a:t>
            </a:r>
            <a:r>
              <a:rPr lang="en-US" spc="-42"/>
              <a:t>KOSOVAR </a:t>
            </a:r>
            <a:r>
              <a:rPr lang="en-US" spc="-70"/>
              <a:t>PËR </a:t>
            </a:r>
            <a:r>
              <a:rPr lang="en-US" spc="-28"/>
              <a:t>GARANCI </a:t>
            </a:r>
            <a:r>
              <a:rPr lang="en-US" spc="-42"/>
              <a:t>KREDITORE  KOSOVSKI </a:t>
            </a:r>
            <a:r>
              <a:rPr lang="en-US"/>
              <a:t>FOND </a:t>
            </a:r>
            <a:r>
              <a:rPr lang="en-US" spc="-14"/>
              <a:t>ZA </a:t>
            </a:r>
            <a:r>
              <a:rPr lang="en-US" spc="-28"/>
              <a:t>KREDITNO JEMSTVO  </a:t>
            </a:r>
            <a:r>
              <a:rPr lang="en-US" spc="-14"/>
              <a:t>KOSOVO </a:t>
            </a:r>
            <a:r>
              <a:rPr lang="en-US" spc="-42"/>
              <a:t>CREDIT GUARANTEE</a:t>
            </a:r>
            <a:r>
              <a:rPr lang="en-US" spc="-155"/>
              <a:t> </a:t>
            </a:r>
            <a:r>
              <a:rPr lang="en-US" spc="-14"/>
              <a:t>FUND</a:t>
            </a:r>
            <a:endParaRPr lang="en-US" spc="-14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3" y="6377943"/>
            <a:ext cx="2103120" cy="1558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3" y="6377947"/>
            <a:ext cx="2103120" cy="779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285898">
        <a:defRPr>
          <a:latin typeface="+mn-lt"/>
          <a:ea typeface="+mn-ea"/>
          <a:cs typeface="+mn-cs"/>
        </a:defRPr>
      </a:lvl2pPr>
      <a:lvl3pPr marL="2571798">
        <a:defRPr>
          <a:latin typeface="+mn-lt"/>
          <a:ea typeface="+mn-ea"/>
          <a:cs typeface="+mn-cs"/>
        </a:defRPr>
      </a:lvl3pPr>
      <a:lvl4pPr marL="3857695">
        <a:defRPr>
          <a:latin typeface="+mn-lt"/>
          <a:ea typeface="+mn-ea"/>
          <a:cs typeface="+mn-cs"/>
        </a:defRPr>
      </a:lvl4pPr>
      <a:lvl5pPr marL="5143593">
        <a:defRPr>
          <a:latin typeface="+mn-lt"/>
          <a:ea typeface="+mn-ea"/>
          <a:cs typeface="+mn-cs"/>
        </a:defRPr>
      </a:lvl5pPr>
      <a:lvl6pPr marL="6429493">
        <a:defRPr>
          <a:latin typeface="+mn-lt"/>
          <a:ea typeface="+mn-ea"/>
          <a:cs typeface="+mn-cs"/>
        </a:defRPr>
      </a:lvl6pPr>
      <a:lvl7pPr marL="7715391">
        <a:defRPr>
          <a:latin typeface="+mn-lt"/>
          <a:ea typeface="+mn-ea"/>
          <a:cs typeface="+mn-cs"/>
        </a:defRPr>
      </a:lvl7pPr>
      <a:lvl8pPr marL="9001291">
        <a:defRPr>
          <a:latin typeface="+mn-lt"/>
          <a:ea typeface="+mn-ea"/>
          <a:cs typeface="+mn-cs"/>
        </a:defRPr>
      </a:lvl8pPr>
      <a:lvl9pPr marL="1028718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285898">
        <a:defRPr>
          <a:latin typeface="+mn-lt"/>
          <a:ea typeface="+mn-ea"/>
          <a:cs typeface="+mn-cs"/>
        </a:defRPr>
      </a:lvl2pPr>
      <a:lvl3pPr marL="2571798">
        <a:defRPr>
          <a:latin typeface="+mn-lt"/>
          <a:ea typeface="+mn-ea"/>
          <a:cs typeface="+mn-cs"/>
        </a:defRPr>
      </a:lvl3pPr>
      <a:lvl4pPr marL="3857695">
        <a:defRPr>
          <a:latin typeface="+mn-lt"/>
          <a:ea typeface="+mn-ea"/>
          <a:cs typeface="+mn-cs"/>
        </a:defRPr>
      </a:lvl4pPr>
      <a:lvl5pPr marL="5143593">
        <a:defRPr>
          <a:latin typeface="+mn-lt"/>
          <a:ea typeface="+mn-ea"/>
          <a:cs typeface="+mn-cs"/>
        </a:defRPr>
      </a:lvl5pPr>
      <a:lvl6pPr marL="6429493">
        <a:defRPr>
          <a:latin typeface="+mn-lt"/>
          <a:ea typeface="+mn-ea"/>
          <a:cs typeface="+mn-cs"/>
        </a:defRPr>
      </a:lvl6pPr>
      <a:lvl7pPr marL="7715391">
        <a:defRPr>
          <a:latin typeface="+mn-lt"/>
          <a:ea typeface="+mn-ea"/>
          <a:cs typeface="+mn-cs"/>
        </a:defRPr>
      </a:lvl7pPr>
      <a:lvl8pPr marL="9001291">
        <a:defRPr>
          <a:latin typeface="+mn-lt"/>
          <a:ea typeface="+mn-ea"/>
          <a:cs typeface="+mn-cs"/>
        </a:defRPr>
      </a:lvl8pPr>
      <a:lvl9pPr marL="10287188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700561"/>
            <a:ext cx="2588901" cy="2588901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81000" y="838200"/>
            <a:ext cx="7848599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652"/>
            <a:r>
              <a:rPr lang="en-US" sz="4800" spc="-98" dirty="0">
                <a:solidFill>
                  <a:srgbClr val="3DB2AF"/>
                </a:solidFill>
                <a:latin typeface="Museo Sans 700" panose="02000000000000000000" pitchFamily="50" charset="0"/>
                <a:cs typeface="Lucida Sans Unicode"/>
              </a:rPr>
              <a:t>ZHVILLIMI I PORTFOLIOS </a:t>
            </a:r>
            <a:endParaRPr sz="4800" spc="-98" dirty="0">
              <a:solidFill>
                <a:srgbClr val="3DB2AF"/>
              </a:solidFill>
              <a:latin typeface="Museo Sans 700" panose="02000000000000000000" pitchFamily="50" charset="0"/>
              <a:cs typeface="Lucida Sans Unicode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943600"/>
            <a:ext cx="2759446" cy="42868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14399" y="329576"/>
            <a:ext cx="7848601" cy="649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719"/>
            <a:r>
              <a:rPr lang="en-US" sz="4219" spc="-98" dirty="0">
                <a:solidFill>
                  <a:srgbClr val="3DB2AF"/>
                </a:solidFill>
                <a:latin typeface="Museo Sans 700" panose="02000000000000000000" pitchFamily="50" charset="0"/>
                <a:cs typeface="Lucida Sans Unicode"/>
              </a:rPr>
              <a:t>STATISTIKAT E KREDIVE</a:t>
            </a:r>
            <a:endParaRPr sz="4219" dirty="0">
              <a:latin typeface="Museo Sans 700" panose="02000000000000000000" pitchFamily="50" charset="0"/>
              <a:cs typeface="Lucida Sans Unicode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943600"/>
            <a:ext cx="2759446" cy="42868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5A11629-A677-4DDF-BC57-7D874F3853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218" y="3455102"/>
            <a:ext cx="8229601" cy="218319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AA52C00-9268-4B53-B649-69199AE7F2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443" y="1145278"/>
            <a:ext cx="7741357" cy="1947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025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60984" y="170443"/>
            <a:ext cx="7848601" cy="12985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719"/>
            <a:r>
              <a:rPr lang="en-US" sz="4219" spc="-98" dirty="0">
                <a:solidFill>
                  <a:srgbClr val="3DB2AF"/>
                </a:solidFill>
                <a:latin typeface="Museo Sans 700" panose="02000000000000000000" pitchFamily="50" charset="0"/>
                <a:cs typeface="Lucida Sans Unicode"/>
              </a:rPr>
              <a:t>SHPËRNDARJA E KREDIVE SIPAS RAJONEVE</a:t>
            </a:r>
            <a:endParaRPr sz="4219" dirty="0">
              <a:latin typeface="Museo Sans 700" panose="02000000000000000000" pitchFamily="50" charset="0"/>
              <a:cs typeface="Lucida Sans Unicode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943600"/>
            <a:ext cx="2759446" cy="42868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4E08B55-DA70-4E18-A3CA-D8A7A92273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578" y="1828800"/>
            <a:ext cx="4345862" cy="273066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ADC4CF7-1252-409D-A168-8EEBBC7DD4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4907" y="1681552"/>
            <a:ext cx="3897549" cy="2883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82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33399" y="568891"/>
            <a:ext cx="7848601" cy="649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719"/>
            <a:r>
              <a:rPr lang="en-US" sz="4219" spc="-98" dirty="0">
                <a:solidFill>
                  <a:srgbClr val="3DB2AF"/>
                </a:solidFill>
                <a:latin typeface="Museo Sans 700" panose="02000000000000000000" pitchFamily="50" charset="0"/>
                <a:cs typeface="Lucida Sans Unicode"/>
              </a:rPr>
              <a:t>KREDITË SIPAS SEKTORIT</a:t>
            </a:r>
            <a:endParaRPr sz="4219" dirty="0">
              <a:latin typeface="Museo Sans 700" panose="02000000000000000000" pitchFamily="50" charset="0"/>
              <a:cs typeface="Lucida Sans Unicode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943600"/>
            <a:ext cx="2759446" cy="42868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534CB9E-8246-4CA2-9170-018336BA85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977" y="1454261"/>
            <a:ext cx="7597423" cy="235812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AB7D50D-7AAB-4BBB-8F7A-C1F7A857A4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7790" y="3958229"/>
            <a:ext cx="4444210" cy="2330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980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33399" y="568891"/>
            <a:ext cx="7848601" cy="649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719"/>
            <a:r>
              <a:rPr lang="en-US" sz="4219" spc="-98" dirty="0">
                <a:solidFill>
                  <a:srgbClr val="3DB2AF"/>
                </a:solidFill>
                <a:latin typeface="Museo Sans 700" panose="02000000000000000000" pitchFamily="50" charset="0"/>
                <a:cs typeface="Lucida Sans Unicode"/>
              </a:rPr>
              <a:t>DESTINIMET E KREDIVE</a:t>
            </a:r>
            <a:endParaRPr sz="4219" dirty="0">
              <a:latin typeface="Museo Sans 700" panose="02000000000000000000" pitchFamily="50" charset="0"/>
              <a:cs typeface="Lucida Sans Unicode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943600"/>
            <a:ext cx="2759446" cy="42868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BCBD5B4-04A4-4F91-8E4B-9AD32E4154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0576" y="1760036"/>
            <a:ext cx="4498623" cy="215617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3748181-0637-418E-A717-0188E97E74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3000" y="1760036"/>
            <a:ext cx="4132155" cy="2525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908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3070</TotalTime>
  <Words>18</Words>
  <Application>Microsoft Office PowerPoint</Application>
  <PresentationFormat>On-screen Show (4:3)</PresentationFormat>
  <Paragraphs>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Lucida Sans Unicode</vt:lpstr>
      <vt:lpstr>Museo Sans 700</vt:lpstr>
      <vt:lpstr>Office Theme</vt:lpstr>
      <vt:lpstr>ZHVILLIMI I PORTFOLIOS </vt:lpstr>
      <vt:lpstr>STATISTIKAT E KREDIVE</vt:lpstr>
      <vt:lpstr>SHPËRNDARJA E KREDIVE SIPAS RAJONEVE</vt:lpstr>
      <vt:lpstr>KREDITË SIPAS SEKTORIT</vt:lpstr>
      <vt:lpstr>DESTINIMET E KREDIVE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Graphic1</dc:title>
  <dc:creator>Dell</dc:creator>
  <cp:lastModifiedBy>Nora Arifi</cp:lastModifiedBy>
  <cp:revision>423</cp:revision>
  <cp:lastPrinted>2017-03-07T12:33:24Z</cp:lastPrinted>
  <dcterms:created xsi:type="dcterms:W3CDTF">2016-02-18T16:24:22Z</dcterms:created>
  <dcterms:modified xsi:type="dcterms:W3CDTF">2018-04-24T07:29:47Z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2016-02-18T00:00:00Z</vt:filetime>
  </property>
  <property fmtid="{D5CDD505-2E9C-101B-9397-08002B2CF9AE}" pid="3" name="Creator">
    <vt:lpwstr>CorelDRAW</vt:lpwstr>
  </property>
  <property fmtid="{D5CDD505-2E9C-101B-9397-08002B2CF9AE}" pid="4" name="LastSaved">
    <vt:filetime>2016-02-18T00:00:00Z</vt:filetime>
  </property>
</Properties>
</file>