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4" r:id="rId3"/>
    <p:sldId id="279" r:id="rId4"/>
    <p:sldId id="288" r:id="rId5"/>
    <p:sldId id="287" r:id="rId6"/>
  </p:sldIdLst>
  <p:sldSz cx="9144000" cy="6858000" type="screen4x3"/>
  <p:notesSz cx="9296400" cy="7010400"/>
  <p:defaultTextStyle>
    <a:defPPr>
      <a:defRPr lang="en-US"/>
    </a:defPPr>
    <a:lvl1pPr marL="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1pPr>
    <a:lvl2pPr marL="1285538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2pPr>
    <a:lvl3pPr marL="257107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3pPr>
    <a:lvl4pPr marL="3856613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4pPr>
    <a:lvl5pPr marL="514214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5pPr>
    <a:lvl6pPr marL="642768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6pPr>
    <a:lvl7pPr marL="7713222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7pPr>
    <a:lvl8pPr marL="899876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8pPr>
    <a:lvl9pPr marL="1028429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0" userDrawn="1">
          <p15:clr>
            <a:srgbClr val="A4A3A4"/>
          </p15:clr>
        </p15:guide>
        <p15:guide id="2" pos="51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nik Berisha" initials="BB" lastIdx="24" clrIdx="0">
    <p:extLst>
      <p:ext uri="{19B8F6BF-5375-455C-9EA6-DF929625EA0E}">
        <p15:presenceInfo xmlns:p15="http://schemas.microsoft.com/office/powerpoint/2012/main" userId="S-1-5-21-3061011944-2573763733-2242199444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60"/>
  </p:normalViewPr>
  <p:slideViewPr>
    <p:cSldViewPr>
      <p:cViewPr varScale="1">
        <p:scale>
          <a:sx n="85" d="100"/>
          <a:sy n="85" d="100"/>
        </p:scale>
        <p:origin x="1860" y="96"/>
      </p:cViewPr>
      <p:guideLst>
        <p:guide orient="horz" pos="8100"/>
        <p:guide pos="51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059519320038836E-2"/>
          <c:y val="0.1725968992248062"/>
          <c:w val="0.88460889229367889"/>
          <c:h val="0.6682039309039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'Development ALB'!$B$4</c:f>
              <c:strCache>
                <c:ptCount val="1"/>
                <c:pt idx="0">
                  <c:v>Shuma e miratuar e kredive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ALB'!$C$3:$AC$3</c:f>
              <c:strCache>
                <c:ptCount val="12"/>
                <c:pt idx="0">
                  <c:v>Dhjet-17</c:v>
                </c:pt>
                <c:pt idx="1">
                  <c:v>Janar-18</c:v>
                </c:pt>
                <c:pt idx="2">
                  <c:v>Shkurt-18</c:v>
                </c:pt>
                <c:pt idx="3">
                  <c:v>Mars-18</c:v>
                </c:pt>
                <c:pt idx="4">
                  <c:v>Prill-18</c:v>
                </c:pt>
                <c:pt idx="5">
                  <c:v>Maj-18</c:v>
                </c:pt>
                <c:pt idx="6">
                  <c:v>Qersh-18</c:v>
                </c:pt>
                <c:pt idx="7">
                  <c:v>Korrik-18</c:v>
                </c:pt>
                <c:pt idx="8">
                  <c:v>Gusht-18</c:v>
                </c:pt>
                <c:pt idx="9">
                  <c:v>Shtat-18</c:v>
                </c:pt>
                <c:pt idx="10">
                  <c:v>Tet-18</c:v>
                </c:pt>
                <c:pt idx="11">
                  <c:v>Nent-18</c:v>
                </c:pt>
              </c:strCache>
            </c:strRef>
          </c:cat>
          <c:val>
            <c:numRef>
              <c:f>'Development ALB'!$C$4:$AC$4</c:f>
              <c:numCache>
                <c:formatCode>#,##0</c:formatCode>
                <c:ptCount val="12"/>
                <c:pt idx="0">
                  <c:v>30018326</c:v>
                </c:pt>
                <c:pt idx="1">
                  <c:v>32338326.420000002</c:v>
                </c:pt>
                <c:pt idx="2">
                  <c:v>36218929.640000001</c:v>
                </c:pt>
                <c:pt idx="3">
                  <c:v>40675930</c:v>
                </c:pt>
                <c:pt idx="4">
                  <c:v>43371429.640000001</c:v>
                </c:pt>
                <c:pt idx="5">
                  <c:v>47419529.640000001</c:v>
                </c:pt>
                <c:pt idx="6">
                  <c:v>51903455.859999999</c:v>
                </c:pt>
                <c:pt idx="7">
                  <c:v>55039655.859999999</c:v>
                </c:pt>
                <c:pt idx="8">
                  <c:v>59373699.960000001</c:v>
                </c:pt>
                <c:pt idx="9">
                  <c:v>63606155.859999999</c:v>
                </c:pt>
                <c:pt idx="10">
                  <c:v>71329555.859999999</c:v>
                </c:pt>
                <c:pt idx="11">
                  <c:v>75665655.859999999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2-4B0F-B0D8-49DF962CB531}"/>
            </c:ext>
          </c:extLst>
        </c:ser>
        <c:ser>
          <c:idx val="2"/>
          <c:order val="2"/>
          <c:tx>
            <c:strRef>
              <c:f>'Development ALB'!$B$6</c:f>
              <c:strCache>
                <c:ptCount val="1"/>
                <c:pt idx="0">
                  <c:v>Shuma e miratuar e garancive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ALB'!$C$3:$AC$3</c:f>
              <c:strCache>
                <c:ptCount val="12"/>
                <c:pt idx="0">
                  <c:v>Dhjet-17</c:v>
                </c:pt>
                <c:pt idx="1">
                  <c:v>Janar-18</c:v>
                </c:pt>
                <c:pt idx="2">
                  <c:v>Shkurt-18</c:v>
                </c:pt>
                <c:pt idx="3">
                  <c:v>Mars-18</c:v>
                </c:pt>
                <c:pt idx="4">
                  <c:v>Prill-18</c:v>
                </c:pt>
                <c:pt idx="5">
                  <c:v>Maj-18</c:v>
                </c:pt>
                <c:pt idx="6">
                  <c:v>Qersh-18</c:v>
                </c:pt>
                <c:pt idx="7">
                  <c:v>Korrik-18</c:v>
                </c:pt>
                <c:pt idx="8">
                  <c:v>Gusht-18</c:v>
                </c:pt>
                <c:pt idx="9">
                  <c:v>Shtat-18</c:v>
                </c:pt>
                <c:pt idx="10">
                  <c:v>Tet-18</c:v>
                </c:pt>
                <c:pt idx="11">
                  <c:v>Nent-18</c:v>
                </c:pt>
              </c:strCache>
            </c:strRef>
          </c:cat>
          <c:val>
            <c:numRef>
              <c:f>'Development ALB'!$C$6:$AC$6</c:f>
              <c:numCache>
                <c:formatCode>#,##0</c:formatCode>
                <c:ptCount val="12"/>
                <c:pt idx="0">
                  <c:v>14443018</c:v>
                </c:pt>
                <c:pt idx="1">
                  <c:v>15546968.211620001</c:v>
                </c:pt>
                <c:pt idx="2">
                  <c:v>17403269.821620002</c:v>
                </c:pt>
                <c:pt idx="3">
                  <c:v>19534920</c:v>
                </c:pt>
                <c:pt idx="4">
                  <c:v>20788469.821620002</c:v>
                </c:pt>
                <c:pt idx="5">
                  <c:v>22636819.821620002</c:v>
                </c:pt>
                <c:pt idx="6">
                  <c:v>24753982.931620002</c:v>
                </c:pt>
                <c:pt idx="7">
                  <c:v>26256182.931620002</c:v>
                </c:pt>
                <c:pt idx="8">
                  <c:v>28421382.931620002</c:v>
                </c:pt>
                <c:pt idx="9">
                  <c:v>30348232.931620002</c:v>
                </c:pt>
                <c:pt idx="10">
                  <c:v>34075982.931620002</c:v>
                </c:pt>
                <c:pt idx="11">
                  <c:v>36140032.931620002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2-4B0F-B0D8-49DF962CB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305808"/>
        <c:axId val="1378123376"/>
      </c:barChart>
      <c:lineChart>
        <c:grouping val="standard"/>
        <c:varyColors val="0"/>
        <c:ser>
          <c:idx val="1"/>
          <c:order val="1"/>
          <c:tx>
            <c:strRef>
              <c:f>'Development ALB'!$B$8</c:f>
              <c:strCache>
                <c:ptCount val="1"/>
                <c:pt idx="0">
                  <c:v>Numri i kredive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multiLvlStrRef>
              <c:f>'Development ALB'!$C$3:$J$3</c:f>
            </c:multiLvlStrRef>
          </c:cat>
          <c:val>
            <c:numRef>
              <c:f>'Development ALB'!$C$8:$AC$8</c:f>
              <c:numCache>
                <c:formatCode>#,##0</c:formatCode>
                <c:ptCount val="12"/>
                <c:pt idx="0">
                  <c:v>785</c:v>
                </c:pt>
                <c:pt idx="1">
                  <c:v>834</c:v>
                </c:pt>
                <c:pt idx="2">
                  <c:v>964</c:v>
                </c:pt>
                <c:pt idx="3">
                  <c:v>1095</c:v>
                </c:pt>
                <c:pt idx="4">
                  <c:v>1175</c:v>
                </c:pt>
                <c:pt idx="5">
                  <c:v>1282</c:v>
                </c:pt>
                <c:pt idx="6">
                  <c:v>1386</c:v>
                </c:pt>
                <c:pt idx="7">
                  <c:v>1468</c:v>
                </c:pt>
                <c:pt idx="8">
                  <c:v>1548</c:v>
                </c:pt>
                <c:pt idx="9">
                  <c:v>1657</c:v>
                </c:pt>
                <c:pt idx="10">
                  <c:v>1836</c:v>
                </c:pt>
                <c:pt idx="11">
                  <c:v>1941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02-4B0F-B0D8-49DF962CB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310800"/>
        <c:axId val="1377521680"/>
      </c:lineChart>
      <c:catAx>
        <c:axId val="140030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378123376"/>
        <c:crosses val="autoZero"/>
        <c:auto val="1"/>
        <c:lblAlgn val="ctr"/>
        <c:lblOffset val="100"/>
        <c:noMultiLvlLbl val="0"/>
      </c:catAx>
      <c:valAx>
        <c:axId val="13781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00305808"/>
        <c:crosses val="autoZero"/>
        <c:crossBetween val="between"/>
      </c:valAx>
      <c:valAx>
        <c:axId val="137752168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00310800"/>
        <c:crosses val="max"/>
        <c:crossBetween val="between"/>
      </c:valAx>
      <c:catAx>
        <c:axId val="140031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7521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64086126402342"/>
          <c:y val="0.91396930072810212"/>
          <c:w val="0.61156783499407708"/>
          <c:h val="8.6030699271897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94949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949491"/>
          </a:solidFill>
          <a:latin typeface="Candara" panose="020E0502030303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'Regions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4B1-4EBB-AF0D-68D719E9226F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4B1-4EBB-AF0D-68D719E9226F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4B1-4EBB-AF0D-68D719E9226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4B1-4EBB-AF0D-68D719E9226F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4B1-4EBB-AF0D-68D719E9226F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4B1-4EBB-AF0D-68D719E9226F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54B1-4EBB-AF0D-68D719E9226F}"/>
              </c:ext>
            </c:extLst>
          </c:dPt>
          <c:dLbls>
            <c:dLbl>
              <c:idx val="0"/>
              <c:layout>
                <c:manualLayout>
                  <c:x val="-8.474576271186440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B1-4EBB-AF0D-68D719E9226F}"/>
                </c:ext>
              </c:extLst>
            </c:dLbl>
            <c:dLbl>
              <c:idx val="1"/>
              <c:layout>
                <c:manualLayout>
                  <c:x val="-3.954802259887006E-2"/>
                  <c:y val="-7.6398169211116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B1-4EBB-AF0D-68D719E9226F}"/>
                </c:ext>
              </c:extLst>
            </c:dLbl>
            <c:dLbl>
              <c:idx val="2"/>
              <c:layout>
                <c:manualLayout>
                  <c:x val="-4.2372881355932306E-2"/>
                  <c:y val="-7.63981692111168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B1-4EBB-AF0D-68D719E9226F}"/>
                </c:ext>
              </c:extLst>
            </c:dLbl>
            <c:dLbl>
              <c:idx val="3"/>
              <c:layout>
                <c:manualLayout>
                  <c:x val="1.1299435028248483E-2"/>
                  <c:y val="-3.4379176145002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B1-4EBB-AF0D-68D719E9226F}"/>
                </c:ext>
              </c:extLst>
            </c:dLbl>
            <c:dLbl>
              <c:idx val="4"/>
              <c:layout>
                <c:manualLayout>
                  <c:x val="3.95480225988700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B1-4EBB-AF0D-68D719E9226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54B1-4EBB-AF0D-68D719E9226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54B1-4EBB-AF0D-68D719E92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'Regions ALB'!$B$4:$B$10</c:f>
              <c:strCache>
                <c:ptCount val="7"/>
                <c:pt idx="0">
                  <c:v>Ferizaj </c:v>
                </c:pt>
                <c:pt idx="1">
                  <c:v>Gjakovë </c:v>
                </c:pt>
                <c:pt idx="2">
                  <c:v>Gjilan </c:v>
                </c:pt>
                <c:pt idx="3">
                  <c:v>Mitrovicë</c:v>
                </c:pt>
                <c:pt idx="4">
                  <c:v>Pejë </c:v>
                </c:pt>
                <c:pt idx="5">
                  <c:v>Prishtinë </c:v>
                </c:pt>
                <c:pt idx="6">
                  <c:v>Prizren</c:v>
                </c:pt>
              </c:strCache>
            </c:strRef>
          </c:cat>
          <c:val>
            <c:numRef>
              <c:f>'Regions ALB'!$D$4:$D$10</c:f>
              <c:numCache>
                <c:formatCode>#,##0</c:formatCode>
                <c:ptCount val="7"/>
                <c:pt idx="0">
                  <c:v>6157600</c:v>
                </c:pt>
                <c:pt idx="1">
                  <c:v>2384500</c:v>
                </c:pt>
                <c:pt idx="2">
                  <c:v>3656300</c:v>
                </c:pt>
                <c:pt idx="3">
                  <c:v>3537500</c:v>
                </c:pt>
                <c:pt idx="4">
                  <c:v>5698826.2200000007</c:v>
                </c:pt>
                <c:pt idx="5">
                  <c:v>43500429.640000001</c:v>
                </c:pt>
                <c:pt idx="6">
                  <c:v>10730500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4B1-4EBB-AF0D-68D719E9226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000803178291231E-2"/>
          <c:y val="0.21410578885972587"/>
          <c:w val="0.83492735539205143"/>
          <c:h val="0.65757545931758532"/>
        </c:manualLayout>
      </c:layout>
      <c:pie3DChart>
        <c:varyColors val="1"/>
        <c:ser>
          <c:idx val="0"/>
          <c:order val="0"/>
          <c:tx>
            <c:strRef>
              <c:f>'Sectors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A1B-4FDB-8119-B64583E1F771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A1B-4FDB-8119-B64583E1F77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A1B-4FDB-8119-B64583E1F771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A1B-4FDB-8119-B64583E1F771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A1B-4FDB-8119-B64583E1F771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A1B-4FDB-8119-B64583E1F771}"/>
              </c:ext>
            </c:extLst>
          </c:dPt>
          <c:dPt>
            <c:idx val="6"/>
            <c:bubble3D val="0"/>
            <c:spPr>
              <a:solidFill>
                <a:schemeClr val="accent1">
                  <a:tint val="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A1B-4FDB-8119-B64583E1F771}"/>
              </c:ext>
            </c:extLst>
          </c:dPt>
          <c:dPt>
            <c:idx val="7"/>
            <c:bubble3D val="0"/>
            <c:spPr>
              <a:solidFill>
                <a:schemeClr val="accent1">
                  <a:tint val="8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A1B-4FDB-8119-B64583E1F771}"/>
              </c:ext>
            </c:extLst>
          </c:dPt>
          <c:dPt>
            <c:idx val="8"/>
            <c:bubble3D val="0"/>
            <c:spPr>
              <a:solidFill>
                <a:schemeClr val="accent1">
                  <a:tint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A1B-4FDB-8119-B64583E1F771}"/>
              </c:ext>
            </c:extLst>
          </c:dPt>
          <c:dPt>
            <c:idx val="9"/>
            <c:bubble3D val="0"/>
            <c:spPr>
              <a:solidFill>
                <a:schemeClr val="accent1">
                  <a:tint val="3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BA1B-4FDB-8119-B64583E1F771}"/>
              </c:ext>
            </c:extLst>
          </c:dPt>
          <c:dPt>
            <c:idx val="10"/>
            <c:bubble3D val="0"/>
            <c:spPr>
              <a:solidFill>
                <a:schemeClr val="accent1">
                  <a:tint val="1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BA1B-4FDB-8119-B64583E1F771}"/>
              </c:ext>
            </c:extLst>
          </c:dPt>
          <c:dLbls>
            <c:dLbl>
              <c:idx val="0"/>
              <c:layout>
                <c:manualLayout>
                  <c:x val="2.1964201196161954E-2"/>
                  <c:y val="8.17220764071157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64E0D6-BF1A-45B6-8D1B-C24860EE992C}" type="CATEGORYNAME">
                      <a:rPr lang="it-IT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it-IT"/>
                      <a:t> 42%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1B-4FDB-8119-B64583E1F7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A1B-4FDB-8119-B64583E1F771}"/>
                </c:ext>
              </c:extLst>
            </c:dLbl>
            <c:dLbl>
              <c:idx val="2"/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A1B-4FDB-8119-B64583E1F77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A1B-4FDB-8119-B64583E1F771}"/>
                </c:ext>
              </c:extLst>
            </c:dLbl>
            <c:dLbl>
              <c:idx val="4"/>
              <c:layout>
                <c:manualLayout>
                  <c:x val="8.6686313305341475E-2"/>
                  <c:y val="-4.04169354688387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1B-4FDB-8119-B64583E1F77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3DB3A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'Sectors ALB'!$B$4:$B$8</c:f>
              <c:strCache>
                <c:ptCount val="5"/>
                <c:pt idx="0">
                  <c:v>Tregti me shumicë e pakicë</c:v>
                </c:pt>
                <c:pt idx="1">
                  <c:v>Shërbime </c:v>
                </c:pt>
                <c:pt idx="2">
                  <c:v>Prodhimtari</c:v>
                </c:pt>
                <c:pt idx="3">
                  <c:v>Bujqësi, pylltari dhe peshkatari</c:v>
                </c:pt>
                <c:pt idx="4">
                  <c:v>Ndërtimtari</c:v>
                </c:pt>
              </c:strCache>
            </c:strRef>
          </c:cat>
          <c:val>
            <c:numRef>
              <c:f>'Sectors ALB'!$D$4:$D$8</c:f>
              <c:numCache>
                <c:formatCode>#,##0</c:formatCode>
                <c:ptCount val="5"/>
                <c:pt idx="0">
                  <c:v>30298700</c:v>
                </c:pt>
                <c:pt idx="1">
                  <c:v>20684503.219999999</c:v>
                </c:pt>
                <c:pt idx="2">
                  <c:v>14085300</c:v>
                </c:pt>
                <c:pt idx="3">
                  <c:v>5215826.2200000007</c:v>
                </c:pt>
                <c:pt idx="4">
                  <c:v>5381326.4199999999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A1B-4FDB-8119-B64583E1F77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'Purpose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60B-4A95-A1A5-5AAE38FA6FCA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60B-4A95-A1A5-5AAE38FA6FCA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60B-4A95-A1A5-5AAE38FA6FCA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60B-4A95-A1A5-5AAE38FA6FCA}"/>
              </c:ext>
            </c:extLst>
          </c:dPt>
          <c:dPt>
            <c:idx val="4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60B-4A95-A1A5-5AAE38FA6FCA}"/>
              </c:ext>
            </c:extLst>
          </c:dPt>
          <c:dPt>
            <c:idx val="5"/>
            <c:bubble3D val="0"/>
            <c:spPr>
              <a:solidFill>
                <a:schemeClr val="accent1">
                  <a:tint val="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60B-4A95-A1A5-5AAE38FA6FCA}"/>
              </c:ext>
            </c:extLst>
          </c:dPt>
          <c:dPt>
            <c:idx val="6"/>
            <c:bubble3D val="0"/>
            <c:spPr>
              <a:solidFill>
                <a:schemeClr val="accent1">
                  <a:tint val="7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60B-4A95-A1A5-5AAE38FA6FCA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60B-4A95-A1A5-5AAE38FA6FCA}"/>
              </c:ext>
            </c:extLst>
          </c:dPt>
          <c:dPt>
            <c:idx val="8"/>
            <c:bubble3D val="0"/>
            <c:spPr>
              <a:solidFill>
                <a:schemeClr val="accent1">
                  <a:tint val="1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60B-4A95-A1A5-5AAE38FA6FCA}"/>
              </c:ext>
            </c:extLst>
          </c:dPt>
          <c:dPt>
            <c:idx val="9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160B-4A95-A1A5-5AAE38FA6FCA}"/>
              </c:ext>
            </c:extLst>
          </c:dPt>
          <c:dPt>
            <c:idx val="10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160B-4A95-A1A5-5AAE38FA6FCA}"/>
              </c:ext>
            </c:extLst>
          </c:dPt>
          <c:dLbls>
            <c:dLbl>
              <c:idx val="0"/>
              <c:layout>
                <c:manualLayout>
                  <c:x val="-5.0849914580919336E-2"/>
                  <c:y val="-3.6513582719580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8605294397491"/>
                      <c:h val="0.19909319027429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0B-4A95-A1A5-5AAE38FA6FCA}"/>
                </c:ext>
              </c:extLst>
            </c:dLbl>
            <c:dLbl>
              <c:idx val="1"/>
              <c:layout>
                <c:manualLayout>
                  <c:x val="3.7507785937680553E-2"/>
                  <c:y val="4.1879728269260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0B-4A95-A1A5-5AAE38FA6FCA}"/>
                </c:ext>
              </c:extLst>
            </c:dLbl>
            <c:dLbl>
              <c:idx val="2"/>
              <c:layout>
                <c:manualLayout>
                  <c:x val="1.0647753984070108E-7"/>
                  <c:y val="4.4167748262236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3343718442715"/>
                      <c:h val="0.34681587878438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60B-4A95-A1A5-5AAE38FA6FCA}"/>
                </c:ext>
              </c:extLst>
            </c:dLbl>
            <c:dLbl>
              <c:idx val="3"/>
              <c:layout>
                <c:manualLayout>
                  <c:x val="-4.2125563335491008E-2"/>
                  <c:y val="5.87501929905818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6003613238771"/>
                      <c:h val="0.13436274509803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60B-4A95-A1A5-5AAE38FA6FCA}"/>
                </c:ext>
              </c:extLst>
            </c:dLbl>
            <c:dLbl>
              <c:idx val="4"/>
              <c:layout>
                <c:manualLayout>
                  <c:x val="2.777777777777676E-3"/>
                  <c:y val="-5.555555555555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0B-4A95-A1A5-5AAE38FA6FC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60B-4A95-A1A5-5AAE38FA6FCA}"/>
                </c:ext>
              </c:extLst>
            </c:dLbl>
            <c:dLbl>
              <c:idx val="6"/>
              <c:layout>
                <c:manualLayout>
                  <c:x val="-5.5555555555555552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0B-4A95-A1A5-5AAE38FA6FCA}"/>
                </c:ext>
              </c:extLst>
            </c:dLbl>
            <c:dLbl>
              <c:idx val="7"/>
              <c:layout>
                <c:manualLayout>
                  <c:x val="-0.10555555555555556"/>
                  <c:y val="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0B-4A95-A1A5-5AAE38FA6FC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160B-4A95-A1A5-5AAE38FA6FC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160B-4A95-A1A5-5AAE38FA6FC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160B-4A95-A1A5-5AAE38FA6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'Purpose ALB'!$B$3:$B$6</c:f>
              <c:strCache>
                <c:ptCount val="4"/>
                <c:pt idx="0">
                  <c:v>Ndërtim/Renovim/Tokë</c:v>
                </c:pt>
                <c:pt idx="1">
                  <c:v>Pajisje </c:v>
                </c:pt>
                <c:pt idx="2">
                  <c:v>Kapital Punues</c:v>
                </c:pt>
                <c:pt idx="3">
                  <c:v>Të tjera</c:v>
                </c:pt>
              </c:strCache>
            </c:strRef>
          </c:cat>
          <c:val>
            <c:numRef>
              <c:f>'Purpose ALB'!$D$3:$D$6</c:f>
              <c:numCache>
                <c:formatCode>#,##0</c:formatCode>
                <c:ptCount val="4"/>
                <c:pt idx="0">
                  <c:v>19524752.640000001</c:v>
                </c:pt>
                <c:pt idx="1">
                  <c:v>22146403.219999999</c:v>
                </c:pt>
                <c:pt idx="2">
                  <c:v>24996800</c:v>
                </c:pt>
                <c:pt idx="3">
                  <c:v>8997700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60B-4A95-A1A5-5AAE38FA6FC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8D26-9A27-415E-835D-079837881C2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1BFB-8F30-4067-87E6-AE9DC578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6" y="2125983"/>
            <a:ext cx="7772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7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3818463" y="0"/>
                </a:moveTo>
                <a:lnTo>
                  <a:pt x="0" y="0"/>
                </a:lnTo>
                <a:lnTo>
                  <a:pt x="0" y="2435142"/>
                </a:lnTo>
                <a:lnTo>
                  <a:pt x="3818463" y="2435142"/>
                </a:lnTo>
                <a:lnTo>
                  <a:pt x="3818463" y="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</p:spPr>
        <p:txBody>
          <a:bodyPr lIns="0" tIns="0" rIns="0" bIns="0"/>
          <a:lstStyle>
            <a:lvl1pPr>
              <a:defRPr dirty="0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3"/>
            <a:ext cx="8042507" cy="432748"/>
          </a:xfrm>
        </p:spPr>
        <p:txBody>
          <a:bodyPr lIns="0" tIns="0" rIns="0" bIns="0"/>
          <a:lstStyle>
            <a:lvl1pPr>
              <a:defRPr sz="281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0" y="2435150"/>
                </a:moveTo>
                <a:lnTo>
                  <a:pt x="3818459" y="2435150"/>
                </a:lnTo>
                <a:lnTo>
                  <a:pt x="3818459" y="0"/>
                </a:lnTo>
                <a:lnTo>
                  <a:pt x="0" y="0"/>
                </a:lnTo>
                <a:lnTo>
                  <a:pt x="0" y="243515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432810"/>
          </a:xfrm>
        </p:spPr>
        <p:txBody>
          <a:bodyPr lIns="0" tIns="0" rIns="0" bIns="0"/>
          <a:lstStyle>
            <a:lvl1pPr>
              <a:defRPr sz="2813" b="0" i="0" u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512" y="5886685"/>
            <a:ext cx="1948795" cy="54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3" y="6377943"/>
            <a:ext cx="2103120" cy="155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3" y="6377947"/>
            <a:ext cx="2103120" cy="77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0561"/>
            <a:ext cx="2588901" cy="25889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838200"/>
            <a:ext cx="7848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2"/>
            <a:r>
              <a:rPr lang="en-US" sz="4800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ZHVILLIMI I PORTFOLIOS </a:t>
            </a:r>
            <a:endParaRPr sz="4800" spc="-98" dirty="0">
              <a:solidFill>
                <a:srgbClr val="3DB2AF"/>
              </a:solidFill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399" y="329576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STATISTIKAT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6A1A88-40A1-40BC-B209-53A97D43B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355953"/>
              </p:ext>
            </p:extLst>
          </p:nvPr>
        </p:nvGraphicFramePr>
        <p:xfrm>
          <a:off x="180622" y="3089033"/>
          <a:ext cx="8610600" cy="249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76868B-EFA2-4B66-BB3F-B41445CBA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47260"/>
              </p:ext>
            </p:extLst>
          </p:nvPr>
        </p:nvGraphicFramePr>
        <p:xfrm>
          <a:off x="510822" y="1342289"/>
          <a:ext cx="7848600" cy="1521172"/>
        </p:xfrm>
        <a:graphic>
          <a:graphicData uri="http://schemas.openxmlformats.org/drawingml/2006/table">
            <a:tbl>
              <a:tblPr/>
              <a:tblGrid>
                <a:gridCol w="2715396">
                  <a:extLst>
                    <a:ext uri="{9D8B030D-6E8A-4147-A177-3AD203B41FA5}">
                      <a16:colId xmlns:a16="http://schemas.microsoft.com/office/drawing/2014/main" val="2135990795"/>
                    </a:ext>
                  </a:extLst>
                </a:gridCol>
                <a:gridCol w="1283301">
                  <a:extLst>
                    <a:ext uri="{9D8B030D-6E8A-4147-A177-3AD203B41FA5}">
                      <a16:colId xmlns:a16="http://schemas.microsoft.com/office/drawing/2014/main" val="1411988158"/>
                    </a:ext>
                  </a:extLst>
                </a:gridCol>
                <a:gridCol w="1283301">
                  <a:extLst>
                    <a:ext uri="{9D8B030D-6E8A-4147-A177-3AD203B41FA5}">
                      <a16:colId xmlns:a16="http://schemas.microsoft.com/office/drawing/2014/main" val="2615986910"/>
                    </a:ext>
                  </a:extLst>
                </a:gridCol>
                <a:gridCol w="1283301">
                  <a:extLst>
                    <a:ext uri="{9D8B030D-6E8A-4147-A177-3AD203B41FA5}">
                      <a16:colId xmlns:a16="http://schemas.microsoft.com/office/drawing/2014/main" val="2717044753"/>
                    </a:ext>
                  </a:extLst>
                </a:gridCol>
                <a:gridCol w="1283301">
                  <a:extLst>
                    <a:ext uri="{9D8B030D-6E8A-4147-A177-3AD203B41FA5}">
                      <a16:colId xmlns:a16="http://schemas.microsoft.com/office/drawing/2014/main" val="3124305035"/>
                    </a:ext>
                  </a:extLst>
                </a:gridCol>
              </a:tblGrid>
              <a:tr h="22911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i="0" u="none" strike="noStrike">
                          <a:solidFill>
                            <a:srgbClr val="1F497D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2283" marR="2283" marT="228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Gusht-18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Shtat-18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Tet-18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Nent-18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82312"/>
                  </a:ext>
                </a:extLst>
              </a:tr>
              <a:tr h="29882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Shuma e miratuar e kredive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59,373,700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63,606,156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71,329,556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75,665,656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90369"/>
                  </a:ext>
                </a:extLst>
              </a:tr>
              <a:tr h="22911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Gjithsej kredi aktive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42,905,046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45,042,021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52,765,411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55,410,686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90061"/>
                  </a:ext>
                </a:extLst>
              </a:tr>
              <a:tr h="29882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Shuma e miratuar e garancive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28,421,383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30,348,233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34,075,983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36,140,033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44661"/>
                  </a:ext>
                </a:extLst>
              </a:tr>
              <a:tr h="22911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Gjithsej garanci aktive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20,454,870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21,434,639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25,162,389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26,493,900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96832"/>
                  </a:ext>
                </a:extLst>
              </a:tr>
              <a:tr h="22911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Numri i kredive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1,548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1,657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1,836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1,941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1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2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0984" y="170443"/>
            <a:ext cx="7848601" cy="1298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SHPËRNDARJA E KREDIVE SIPAS RAJONEVE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0CACF2-6489-4D3A-A061-F5A7698B8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85715"/>
              </p:ext>
            </p:extLst>
          </p:nvPr>
        </p:nvGraphicFramePr>
        <p:xfrm>
          <a:off x="675807" y="1966132"/>
          <a:ext cx="4028606" cy="2695886"/>
        </p:xfrm>
        <a:graphic>
          <a:graphicData uri="http://schemas.openxmlformats.org/drawingml/2006/table">
            <a:tbl>
              <a:tblPr/>
              <a:tblGrid>
                <a:gridCol w="1559822">
                  <a:extLst>
                    <a:ext uri="{9D8B030D-6E8A-4147-A177-3AD203B41FA5}">
                      <a16:colId xmlns:a16="http://schemas.microsoft.com/office/drawing/2014/main" val="2032963585"/>
                    </a:ext>
                  </a:extLst>
                </a:gridCol>
                <a:gridCol w="718189">
                  <a:extLst>
                    <a:ext uri="{9D8B030D-6E8A-4147-A177-3AD203B41FA5}">
                      <a16:colId xmlns:a16="http://schemas.microsoft.com/office/drawing/2014/main" val="3362175023"/>
                    </a:ext>
                  </a:extLst>
                </a:gridCol>
                <a:gridCol w="897739">
                  <a:extLst>
                    <a:ext uri="{9D8B030D-6E8A-4147-A177-3AD203B41FA5}">
                      <a16:colId xmlns:a16="http://schemas.microsoft.com/office/drawing/2014/main" val="3227989261"/>
                    </a:ext>
                  </a:extLst>
                </a:gridCol>
                <a:gridCol w="852856">
                  <a:extLst>
                    <a:ext uri="{9D8B030D-6E8A-4147-A177-3AD203B41FA5}">
                      <a16:colId xmlns:a16="http://schemas.microsoft.com/office/drawing/2014/main" val="901485451"/>
                    </a:ext>
                  </a:extLst>
                </a:gridCol>
              </a:tblGrid>
              <a:tr h="465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Kreditë sipas rajoneve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Numri i kredive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Shuma e miratuar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Shuma e garancisë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595672"/>
                  </a:ext>
                </a:extLst>
              </a:tr>
              <a:tr h="247839">
                <a:tc>
                  <a:txBody>
                    <a:bodyPr/>
                    <a:lstStyle/>
                    <a:p>
                      <a:pPr algn="r" rtl="0" fontAlgn="t"/>
                      <a:endParaRPr lang="en-US" sz="14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4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4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4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85934"/>
                  </a:ext>
                </a:extLst>
              </a:tr>
              <a:tr h="2478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Ferizaj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139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6,157,600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2,933,550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227426"/>
                  </a:ext>
                </a:extLst>
              </a:tr>
              <a:tr h="2478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Gjakovë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70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2,384,500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1,147,250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60200"/>
                  </a:ext>
                </a:extLst>
              </a:tr>
              <a:tr h="2478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Gjilan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105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3,656,300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1,727,750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999921"/>
                  </a:ext>
                </a:extLst>
              </a:tr>
              <a:tr h="2478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Mitrovicë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101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3,537,500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1,542,500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66118"/>
                  </a:ext>
                </a:extLst>
              </a:tr>
              <a:tr h="2478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Pejë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143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5,698,826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2,781,198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80041"/>
                  </a:ext>
                </a:extLst>
              </a:tr>
              <a:tr h="2478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Prishtinë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1,142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43,500,430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20,805,615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94361"/>
                  </a:ext>
                </a:extLst>
              </a:tr>
              <a:tr h="2478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Prizren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241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10,730,500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5,202,170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0216"/>
                  </a:ext>
                </a:extLst>
              </a:tr>
              <a:tr h="2478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 Total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1,941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75,665,656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36,140,033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289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6EE341B-B8ED-4B82-AA1D-2C377694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650247"/>
              </p:ext>
            </p:extLst>
          </p:nvPr>
        </p:nvGraphicFramePr>
        <p:xfrm>
          <a:off x="5029200" y="1866394"/>
          <a:ext cx="3810000" cy="312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782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KREDITË SIPAS SEKTORIT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2" y="5860422"/>
            <a:ext cx="2759446" cy="42868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79D415-5BB1-44B9-B753-509EAB6FF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97580"/>
              </p:ext>
            </p:extLst>
          </p:nvPr>
        </p:nvGraphicFramePr>
        <p:xfrm>
          <a:off x="533400" y="1447801"/>
          <a:ext cx="8229601" cy="2711423"/>
        </p:xfrm>
        <a:graphic>
          <a:graphicData uri="http://schemas.openxmlformats.org/drawingml/2006/table">
            <a:tbl>
              <a:tblPr/>
              <a:tblGrid>
                <a:gridCol w="2943496">
                  <a:extLst>
                    <a:ext uri="{9D8B030D-6E8A-4147-A177-3AD203B41FA5}">
                      <a16:colId xmlns:a16="http://schemas.microsoft.com/office/drawing/2014/main" val="3676136250"/>
                    </a:ext>
                  </a:extLst>
                </a:gridCol>
                <a:gridCol w="718461">
                  <a:extLst>
                    <a:ext uri="{9D8B030D-6E8A-4147-A177-3AD203B41FA5}">
                      <a16:colId xmlns:a16="http://schemas.microsoft.com/office/drawing/2014/main" val="1838786123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988394111"/>
                    </a:ext>
                  </a:extLst>
                </a:gridCol>
                <a:gridCol w="1079858">
                  <a:extLst>
                    <a:ext uri="{9D8B030D-6E8A-4147-A177-3AD203B41FA5}">
                      <a16:colId xmlns:a16="http://schemas.microsoft.com/office/drawing/2014/main" val="3545879046"/>
                    </a:ext>
                  </a:extLst>
                </a:gridCol>
                <a:gridCol w="1045030">
                  <a:extLst>
                    <a:ext uri="{9D8B030D-6E8A-4147-A177-3AD203B41FA5}">
                      <a16:colId xmlns:a16="http://schemas.microsoft.com/office/drawing/2014/main" val="83904708"/>
                    </a:ext>
                  </a:extLst>
                </a:gridCol>
                <a:gridCol w="1345481">
                  <a:extLst>
                    <a:ext uri="{9D8B030D-6E8A-4147-A177-3AD203B41FA5}">
                      <a16:colId xmlns:a16="http://schemas.microsoft.com/office/drawing/2014/main" val="1823317972"/>
                    </a:ext>
                  </a:extLst>
                </a:gridCol>
              </a:tblGrid>
              <a:tr h="5683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Sektorët kryesorë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Numri i kredive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Shuma e miratuar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Shuma e garancisë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Numri i punëtorëve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Numri i paraparë i punëtorëve*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25388"/>
                  </a:ext>
                </a:extLst>
              </a:tr>
              <a:tr h="190029"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626790"/>
                  </a:ext>
                </a:extLst>
              </a:tr>
              <a:tr h="190029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Tregti me shumicë e pakicë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753</a:t>
                      </a:r>
                    </a:p>
                  </a:txBody>
                  <a:tcPr marL="1053" marR="1053" marT="10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30,298,700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14,588,480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2,925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3,937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31076"/>
                  </a:ext>
                </a:extLst>
              </a:tr>
              <a:tr h="190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Shërbime 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603</a:t>
                      </a:r>
                    </a:p>
                  </a:txBody>
                  <a:tcPr marL="1053" marR="1053" marT="10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20,684,503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9,804,602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4,176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5,045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347229"/>
                  </a:ext>
                </a:extLst>
              </a:tr>
              <a:tr h="190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Prodhimtari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343</a:t>
                      </a:r>
                    </a:p>
                  </a:txBody>
                  <a:tcPr marL="1053" marR="1053" marT="10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14,085,300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6,677,740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1,873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2,387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84357"/>
                  </a:ext>
                </a:extLst>
              </a:tr>
              <a:tr h="190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Bujqësi, pylltari dhe peshkatari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136</a:t>
                      </a:r>
                    </a:p>
                  </a:txBody>
                  <a:tcPr marL="1053" marR="1053" marT="10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5,215,826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2,500,798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           372 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 556 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146039"/>
                  </a:ext>
                </a:extLst>
              </a:tr>
              <a:tr h="190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Ndërtimtari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106</a:t>
                      </a:r>
                    </a:p>
                  </a:txBody>
                  <a:tcPr marL="1053" marR="1053" marT="10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5,381,326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2,568,413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1,035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1,265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31778"/>
                  </a:ext>
                </a:extLst>
              </a:tr>
              <a:tr h="1900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18371"/>
                  </a:ext>
                </a:extLst>
              </a:tr>
              <a:tr h="1900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Gjithësej</a:t>
                      </a:r>
                    </a:p>
                  </a:txBody>
                  <a:tcPr marL="1053" marR="1053" marT="1053" marB="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1,941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75,665,656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36,140,033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10,381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13,190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695999"/>
                  </a:ext>
                </a:extLst>
              </a:tr>
              <a:tr h="379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ndara" panose="020E0502030303020204" pitchFamily="34" charset="0"/>
                        </a:rPr>
                        <a:t>* Ky </a:t>
                      </a:r>
                      <a:r>
                        <a:rPr lang="en-US" sz="1400" b="0" i="0" u="none" strike="noStrike" dirty="0" err="1">
                          <a:effectLst/>
                          <a:latin typeface="Candara" panose="020E0502030303020204" pitchFamily="34" charset="0"/>
                        </a:rPr>
                        <a:t>është</a:t>
                      </a:r>
                      <a:r>
                        <a:rPr lang="en-US" sz="1400" b="0" i="0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ndara" panose="020E0502030303020204" pitchFamily="34" charset="0"/>
                        </a:rPr>
                        <a:t>vlerësim</a:t>
                      </a:r>
                      <a:r>
                        <a:rPr lang="en-US" sz="1400" b="0" i="0" u="none" strike="noStrike" dirty="0">
                          <a:effectLst/>
                          <a:latin typeface="Candara" panose="020E0502030303020204" pitchFamily="34" charset="0"/>
                        </a:rPr>
                        <a:t> i </a:t>
                      </a:r>
                      <a:r>
                        <a:rPr lang="en-US" sz="1400" b="0" i="0" u="none" strike="noStrike" dirty="0" err="1">
                          <a:effectLst/>
                          <a:latin typeface="Candara" panose="020E0502030303020204" pitchFamily="34" charset="0"/>
                        </a:rPr>
                        <a:t>raportuar</a:t>
                      </a:r>
                      <a:r>
                        <a:rPr lang="en-US" sz="1400" b="0" i="0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ndara" panose="020E0502030303020204" pitchFamily="34" charset="0"/>
                        </a:rPr>
                        <a:t>nga</a:t>
                      </a:r>
                      <a:r>
                        <a:rPr lang="en-US" sz="1400" b="0" i="0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ndara" panose="020E0502030303020204" pitchFamily="34" charset="0"/>
                        </a:rPr>
                        <a:t>përfituesit</a:t>
                      </a:r>
                      <a:endParaRPr lang="en-US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890609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BD0DD45-96E9-46A8-B207-4FDCA4AD1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652792"/>
              </p:ext>
            </p:extLst>
          </p:nvPr>
        </p:nvGraphicFramePr>
        <p:xfrm>
          <a:off x="3886200" y="4045490"/>
          <a:ext cx="5152705" cy="219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698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DESTINIMET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18A56A-4C3F-46F3-8500-F137642BC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90356"/>
              </p:ext>
            </p:extLst>
          </p:nvPr>
        </p:nvGraphicFramePr>
        <p:xfrm>
          <a:off x="609600" y="1577975"/>
          <a:ext cx="4876801" cy="2164978"/>
        </p:xfrm>
        <a:graphic>
          <a:graphicData uri="http://schemas.openxmlformats.org/drawingml/2006/table">
            <a:tbl>
              <a:tblPr/>
              <a:tblGrid>
                <a:gridCol w="2080979">
                  <a:extLst>
                    <a:ext uri="{9D8B030D-6E8A-4147-A177-3AD203B41FA5}">
                      <a16:colId xmlns:a16="http://schemas.microsoft.com/office/drawing/2014/main" val="1216773010"/>
                    </a:ext>
                  </a:extLst>
                </a:gridCol>
                <a:gridCol w="889580">
                  <a:extLst>
                    <a:ext uri="{9D8B030D-6E8A-4147-A177-3AD203B41FA5}">
                      <a16:colId xmlns:a16="http://schemas.microsoft.com/office/drawing/2014/main" val="2639883066"/>
                    </a:ext>
                  </a:extLst>
                </a:gridCol>
                <a:gridCol w="1000777">
                  <a:extLst>
                    <a:ext uri="{9D8B030D-6E8A-4147-A177-3AD203B41FA5}">
                      <a16:colId xmlns:a16="http://schemas.microsoft.com/office/drawing/2014/main" val="2883083813"/>
                    </a:ext>
                  </a:extLst>
                </a:gridCol>
                <a:gridCol w="905465">
                  <a:extLst>
                    <a:ext uri="{9D8B030D-6E8A-4147-A177-3AD203B41FA5}">
                      <a16:colId xmlns:a16="http://schemas.microsoft.com/office/drawing/2014/main" val="2806539840"/>
                    </a:ext>
                  </a:extLst>
                </a:gridCol>
              </a:tblGrid>
              <a:tr h="7118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Qëllimi i kredive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Numri i kredive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Shuma e miratuar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err="1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Shuma</a:t>
                      </a:r>
                      <a:r>
                        <a:rPr lang="en-US" sz="1500" b="1" i="0" u="none" strike="noStrike" dirty="0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 e </a:t>
                      </a:r>
                      <a:r>
                        <a:rPr lang="en-US" sz="1500" b="1" i="0" u="none" strike="noStrike" dirty="0" err="1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garancisë</a:t>
                      </a:r>
                      <a:endParaRPr lang="en-US" sz="1500" b="1" i="0" u="none" strike="noStrike" dirty="0">
                        <a:solidFill>
                          <a:srgbClr val="3DB3A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651502"/>
                  </a:ext>
                </a:extLst>
              </a:tr>
              <a:tr h="2607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Ndërtim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/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Renovim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/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Tokë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440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19,524,753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9,211,816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140338"/>
                  </a:ext>
                </a:extLst>
              </a:tr>
              <a:tr h="2926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Pajisje 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516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22,146,403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10,591,267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544264"/>
                  </a:ext>
                </a:extLst>
              </a:tr>
              <a:tr h="2926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Kapital Punues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723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24,996,800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12,155,800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27022"/>
                  </a:ext>
                </a:extLst>
              </a:tr>
              <a:tr h="221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Të tjera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262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8,997,700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4,181,150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95412"/>
                  </a:ext>
                </a:extLst>
              </a:tr>
              <a:tr h="3764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Gjithsej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1,941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75,665,656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36,140,033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9456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226465-0A33-415E-8058-B07684A92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390431"/>
              </p:ext>
            </p:extLst>
          </p:nvPr>
        </p:nvGraphicFramePr>
        <p:xfrm>
          <a:off x="4648200" y="3979862"/>
          <a:ext cx="4248151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1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3148</TotalTime>
  <Words>238</Words>
  <Application>Microsoft Office PowerPoint</Application>
  <PresentationFormat>On-screen Show (4:3)</PresentationFormat>
  <Paragraphs>156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Gill Sans MT</vt:lpstr>
      <vt:lpstr>Museo Sans 700</vt:lpstr>
      <vt:lpstr>Office Theme</vt:lpstr>
      <vt:lpstr>ZHVILLIMI I PORTFOLIOS </vt:lpstr>
      <vt:lpstr>STATISTIKAT E KREDIVE</vt:lpstr>
      <vt:lpstr>SHPËRNDARJA E KREDIVE SIPAS RAJONEVE</vt:lpstr>
      <vt:lpstr>KREDITË SIPAS SEKTORIT</vt:lpstr>
      <vt:lpstr>DESTINIMET E KREDIVE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Graphic1</dc:title>
  <dc:creator>Dell</dc:creator>
  <cp:lastModifiedBy>Nora Arifi</cp:lastModifiedBy>
  <cp:revision>436</cp:revision>
  <cp:lastPrinted>2017-03-07T12:33:24Z</cp:lastPrinted>
  <dcterms:created xsi:type="dcterms:W3CDTF">2016-02-18T16:24:22Z</dcterms:created>
  <dcterms:modified xsi:type="dcterms:W3CDTF">2018-12-21T14:05:01Z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2016-02-18T00:00:00Z</vt:filetime>
  </property>
  <property fmtid="{D5CDD505-2E9C-101B-9397-08002B2CF9AE}" pid="3" name="Creator">
    <vt:lpwstr>CorelDRAW</vt:lpwstr>
  </property>
  <property fmtid="{D5CDD505-2E9C-101B-9397-08002B2CF9AE}" pid="4" name="LastSaved">
    <vt:filetime>2016-02-18T00:00:00Z</vt:filetime>
  </property>
</Properties>
</file>