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olors4.xml" ContentType="application/vnd.ms-office.chartcolorstyl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heme/themeOverride2.xml" ContentType="application/vnd.openxmlformats-officedocument.themeOverrid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style4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4" r:id="rId3"/>
    <p:sldId id="279" r:id="rId4"/>
    <p:sldId id="288" r:id="rId5"/>
    <p:sldId id="287" r:id="rId6"/>
  </p:sldIdLst>
  <p:sldSz cx="9144000" cy="6858000" type="screen4x3"/>
  <p:notesSz cx="9296400" cy="7010400"/>
  <p:defaultTextStyle>
    <a:defPPr>
      <a:defRPr lang="en-US"/>
    </a:defPPr>
    <a:lvl1pPr marL="0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1pPr>
    <a:lvl2pPr marL="1285538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2pPr>
    <a:lvl3pPr marL="2571075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3pPr>
    <a:lvl4pPr marL="3856613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4pPr>
    <a:lvl5pPr marL="5142147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5pPr>
    <a:lvl6pPr marL="6427685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6pPr>
    <a:lvl7pPr marL="7713222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7pPr>
    <a:lvl8pPr marL="8998760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8pPr>
    <a:lvl9pPr marL="10284297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00" userDrawn="1">
          <p15:clr>
            <a:srgbClr val="A4A3A4"/>
          </p15:clr>
        </p15:guide>
        <p15:guide id="2" pos="51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nik Berisha" initials="BB" lastIdx="24" clrIdx="0">
    <p:extLst>
      <p:ext uri="{19B8F6BF-5375-455C-9EA6-DF929625EA0E}">
        <p15:presenceInfo xmlns:p15="http://schemas.microsoft.com/office/powerpoint/2012/main" userId="S-1-5-21-3061011944-2573763733-2242199444-1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94660"/>
  </p:normalViewPr>
  <p:slideViewPr>
    <p:cSldViewPr>
      <p:cViewPr varScale="1">
        <p:scale>
          <a:sx n="85" d="100"/>
          <a:sy n="85" d="100"/>
        </p:scale>
        <p:origin x="1860" y="84"/>
      </p:cViewPr>
      <p:guideLst>
        <p:guide orient="horz" pos="8100"/>
        <p:guide pos="51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949491"/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r>
              <a:rPr lang="en-US"/>
              <a:t>Kreditë e miratuara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949491"/>
              </a:solidFill>
              <a:latin typeface="Museo Sans 100" panose="020000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059519320038836E-2"/>
          <c:y val="0.1725968992248062"/>
          <c:w val="0.88460889229367889"/>
          <c:h val="0.66820393090398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'Development ALB'!$B$4</c:f>
              <c:strCache>
                <c:ptCount val="1"/>
                <c:pt idx="0">
                  <c:v>Shuma e miratuar e kredive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hade val="51000"/>
                    <a:satMod val="130000"/>
                  </a:schemeClr>
                </a:gs>
                <a:gs pos="80000">
                  <a:schemeClr val="accent1">
                    <a:shade val="65000"/>
                    <a:shade val="93000"/>
                    <a:satMod val="130000"/>
                  </a:schemeClr>
                </a:gs>
                <a:gs pos="100000">
                  <a:schemeClr val="accent1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'Development ALB'!$C$3:$AH$3</c:f>
              <c:strCache>
                <c:ptCount val="12"/>
                <c:pt idx="0">
                  <c:v>Maj-18</c:v>
                </c:pt>
                <c:pt idx="1">
                  <c:v>Qersh-18</c:v>
                </c:pt>
                <c:pt idx="2">
                  <c:v>Korrik-18</c:v>
                </c:pt>
                <c:pt idx="3">
                  <c:v>Gusht-18</c:v>
                </c:pt>
                <c:pt idx="4">
                  <c:v>Shtat-18</c:v>
                </c:pt>
                <c:pt idx="5">
                  <c:v>Tet-18</c:v>
                </c:pt>
                <c:pt idx="6">
                  <c:v>Nent-18</c:v>
                </c:pt>
                <c:pt idx="7">
                  <c:v>Dhjetor-18</c:v>
                </c:pt>
                <c:pt idx="8">
                  <c:v>Janar-19</c:v>
                </c:pt>
                <c:pt idx="9">
                  <c:v>Shkurt-19</c:v>
                </c:pt>
                <c:pt idx="10">
                  <c:v>Mars-19</c:v>
                </c:pt>
                <c:pt idx="11">
                  <c:v>Prill-19</c:v>
                </c:pt>
              </c:strCache>
            </c:strRef>
          </c:cat>
          <c:val>
            <c:numRef>
              <c:f>'Development ALB'!$C$4:$AH$4</c:f>
              <c:numCache>
                <c:formatCode>#,##0</c:formatCode>
                <c:ptCount val="12"/>
                <c:pt idx="0">
                  <c:v>49862029.640000001</c:v>
                </c:pt>
                <c:pt idx="1">
                  <c:v>54531955.859999999</c:v>
                </c:pt>
                <c:pt idx="2">
                  <c:v>57913155.859999999</c:v>
                </c:pt>
                <c:pt idx="3">
                  <c:v>62288155.859999999</c:v>
                </c:pt>
                <c:pt idx="4">
                  <c:v>66407655.859999999</c:v>
                </c:pt>
                <c:pt idx="5">
                  <c:v>74131055.859999999</c:v>
                </c:pt>
                <c:pt idx="6">
                  <c:v>78467155.859999999</c:v>
                </c:pt>
                <c:pt idx="7">
                  <c:v>87159137.859999999</c:v>
                </c:pt>
                <c:pt idx="8">
                  <c:v>90869237.859999999</c:v>
                </c:pt>
                <c:pt idx="9">
                  <c:v>93822837</c:v>
                </c:pt>
                <c:pt idx="10">
                  <c:v>99611499.950000003</c:v>
                </c:pt>
                <c:pt idx="11">
                  <c:v>104824599.95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12-49BB-AD6E-B179B3A80C10}"/>
            </c:ext>
          </c:extLst>
        </c:ser>
        <c:ser>
          <c:idx val="2"/>
          <c:order val="2"/>
          <c:tx>
            <c:strRef>
              <c:f>'Development ALB'!$B$6</c:f>
              <c:strCache>
                <c:ptCount val="1"/>
                <c:pt idx="0">
                  <c:v>Shuma e miratuar e garancive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51000"/>
                    <a:satMod val="130000"/>
                  </a:schemeClr>
                </a:gs>
                <a:gs pos="80000">
                  <a:schemeClr val="accent1">
                    <a:tint val="65000"/>
                    <a:shade val="93000"/>
                    <a:satMod val="130000"/>
                  </a:schemeClr>
                </a:gs>
                <a:gs pos="100000">
                  <a:schemeClr val="accent1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'Development ALB'!$C$3:$AH$3</c:f>
              <c:strCache>
                <c:ptCount val="12"/>
                <c:pt idx="0">
                  <c:v>Maj-18</c:v>
                </c:pt>
                <c:pt idx="1">
                  <c:v>Qersh-18</c:v>
                </c:pt>
                <c:pt idx="2">
                  <c:v>Korrik-18</c:v>
                </c:pt>
                <c:pt idx="3">
                  <c:v>Gusht-18</c:v>
                </c:pt>
                <c:pt idx="4">
                  <c:v>Shtat-18</c:v>
                </c:pt>
                <c:pt idx="5">
                  <c:v>Tet-18</c:v>
                </c:pt>
                <c:pt idx="6">
                  <c:v>Nent-18</c:v>
                </c:pt>
                <c:pt idx="7">
                  <c:v>Dhjetor-18</c:v>
                </c:pt>
                <c:pt idx="8">
                  <c:v>Janar-19</c:v>
                </c:pt>
                <c:pt idx="9">
                  <c:v>Shkurt-19</c:v>
                </c:pt>
                <c:pt idx="10">
                  <c:v>Mars-19</c:v>
                </c:pt>
                <c:pt idx="11">
                  <c:v>Prill-19</c:v>
                </c:pt>
              </c:strCache>
            </c:strRef>
          </c:cat>
          <c:val>
            <c:numRef>
              <c:f>'Development ALB'!$C$6:$AH$6</c:f>
              <c:numCache>
                <c:formatCode>#,##0</c:formatCode>
                <c:ptCount val="12"/>
                <c:pt idx="0">
                  <c:v>23813569.821619999</c:v>
                </c:pt>
                <c:pt idx="1">
                  <c:v>26021482.931620002</c:v>
                </c:pt>
                <c:pt idx="2">
                  <c:v>27641682.931620002</c:v>
                </c:pt>
                <c:pt idx="3">
                  <c:v>29768482.931620002</c:v>
                </c:pt>
                <c:pt idx="4">
                  <c:v>31695332.931620002</c:v>
                </c:pt>
                <c:pt idx="5">
                  <c:v>35423082.931620002</c:v>
                </c:pt>
                <c:pt idx="6">
                  <c:v>37487132.931620002</c:v>
                </c:pt>
                <c:pt idx="7">
                  <c:v>41665723.931620002</c:v>
                </c:pt>
                <c:pt idx="8">
                  <c:v>43401854.931620002</c:v>
                </c:pt>
                <c:pt idx="9">
                  <c:v>44810054</c:v>
                </c:pt>
                <c:pt idx="10">
                  <c:v>47519785.976620004</c:v>
                </c:pt>
                <c:pt idx="11">
                  <c:v>50079325.976620004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12-49BB-AD6E-B179B3A80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0305808"/>
        <c:axId val="1378123376"/>
      </c:barChart>
      <c:lineChart>
        <c:grouping val="standard"/>
        <c:varyColors val="0"/>
        <c:ser>
          <c:idx val="1"/>
          <c:order val="1"/>
          <c:tx>
            <c:strRef>
              <c:f>'Development ALB'!$B$8</c:f>
              <c:strCache>
                <c:ptCount val="1"/>
                <c:pt idx="0">
                  <c:v>Numri i kredive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multiLvlStrRef>
              <c:f>'Development ALB'!$C$3:$J$3</c:f>
            </c:multiLvlStrRef>
          </c:cat>
          <c:val>
            <c:numRef>
              <c:f>'Development ALB'!$C$8:$AH$8</c:f>
              <c:numCache>
                <c:formatCode>#,##0</c:formatCode>
                <c:ptCount val="12"/>
                <c:pt idx="0">
                  <c:v>1370</c:v>
                </c:pt>
                <c:pt idx="1">
                  <c:v>1482</c:v>
                </c:pt>
                <c:pt idx="2">
                  <c:v>1573</c:v>
                </c:pt>
                <c:pt idx="3">
                  <c:v>1657</c:v>
                </c:pt>
                <c:pt idx="4">
                  <c:v>1763</c:v>
                </c:pt>
                <c:pt idx="5">
                  <c:v>1942</c:v>
                </c:pt>
                <c:pt idx="6">
                  <c:v>2047</c:v>
                </c:pt>
                <c:pt idx="7">
                  <c:v>2262</c:v>
                </c:pt>
                <c:pt idx="8">
                  <c:v>2337</c:v>
                </c:pt>
                <c:pt idx="9">
                  <c:v>2409</c:v>
                </c:pt>
                <c:pt idx="10">
                  <c:v>2560</c:v>
                </c:pt>
                <c:pt idx="11">
                  <c:v>2707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12-49BB-AD6E-B179B3A80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310800"/>
        <c:axId val="1377521680"/>
      </c:lineChart>
      <c:catAx>
        <c:axId val="140030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378123376"/>
        <c:crosses val="autoZero"/>
        <c:auto val="1"/>
        <c:lblAlgn val="ctr"/>
        <c:lblOffset val="100"/>
        <c:noMultiLvlLbl val="0"/>
      </c:catAx>
      <c:valAx>
        <c:axId val="137812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400305808"/>
        <c:crosses val="autoZero"/>
        <c:crossBetween val="between"/>
      </c:valAx>
      <c:valAx>
        <c:axId val="1377521680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400310800"/>
        <c:crosses val="max"/>
        <c:crossBetween val="between"/>
      </c:valAx>
      <c:catAx>
        <c:axId val="140031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7521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089800836924894"/>
          <c:y val="0.90369881097641303"/>
          <c:w val="0.63820386814432606"/>
          <c:h val="9.6301189023586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949491"/>
              </a:solidFill>
              <a:latin typeface="Museo Sans 100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949491"/>
          </a:solidFill>
          <a:latin typeface="Museo Sans 100" panose="02000000000000000000" pitchFamily="50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'Regions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B2A-47A8-BF79-8459B9734273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B2A-47A8-BF79-8459B9734273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B2A-47A8-BF79-8459B973427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B2A-47A8-BF79-8459B9734273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B2A-47A8-BF79-8459B9734273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B2A-47A8-BF79-8459B9734273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B2A-47A8-BF79-8459B9734273}"/>
              </c:ext>
            </c:extLst>
          </c:dPt>
          <c:dLbls>
            <c:dLbl>
              <c:idx val="0"/>
              <c:layout>
                <c:manualLayout>
                  <c:x val="-8.474576271186440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2A-47A8-BF79-8459B9734273}"/>
                </c:ext>
              </c:extLst>
            </c:dLbl>
            <c:dLbl>
              <c:idx val="1"/>
              <c:layout>
                <c:manualLayout>
                  <c:x val="-3.954802259887006E-2"/>
                  <c:y val="-7.63981692111167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2A-47A8-BF79-8459B9734273}"/>
                </c:ext>
              </c:extLst>
            </c:dLbl>
            <c:dLbl>
              <c:idx val="2"/>
              <c:layout>
                <c:manualLayout>
                  <c:x val="-4.2372881355932306E-2"/>
                  <c:y val="-7.63981692111168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2A-47A8-BF79-8459B9734273}"/>
                </c:ext>
              </c:extLst>
            </c:dLbl>
            <c:dLbl>
              <c:idx val="3"/>
              <c:layout>
                <c:manualLayout>
                  <c:x val="1.1299435028248483E-2"/>
                  <c:y val="-3.4379176145002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2A-47A8-BF79-8459B9734273}"/>
                </c:ext>
              </c:extLst>
            </c:dLbl>
            <c:dLbl>
              <c:idx val="4"/>
              <c:layout>
                <c:manualLayout>
                  <c:x val="3.95480225988700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2A-47A8-BF79-8459B973427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B2A-47A8-BF79-8459B973427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8B2A-47A8-BF79-8459B97342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'Regions ALB'!$B$4:$B$10</c:f>
              <c:strCache>
                <c:ptCount val="7"/>
                <c:pt idx="0">
                  <c:v>Ferizaj </c:v>
                </c:pt>
                <c:pt idx="1">
                  <c:v>Gjakovë </c:v>
                </c:pt>
                <c:pt idx="2">
                  <c:v>Gjilan </c:v>
                </c:pt>
                <c:pt idx="3">
                  <c:v>Mitrovicë</c:v>
                </c:pt>
                <c:pt idx="4">
                  <c:v>Pejë </c:v>
                </c:pt>
                <c:pt idx="5">
                  <c:v>Prishtinë </c:v>
                </c:pt>
                <c:pt idx="6">
                  <c:v>Prizren</c:v>
                </c:pt>
              </c:strCache>
            </c:strRef>
          </c:cat>
          <c:val>
            <c:numRef>
              <c:f>'Regions ALB'!$D$4:$D$10</c:f>
              <c:numCache>
                <c:formatCode>#,##0</c:formatCode>
                <c:ptCount val="7"/>
                <c:pt idx="0">
                  <c:v>9966700</c:v>
                </c:pt>
                <c:pt idx="1">
                  <c:v>3482000</c:v>
                </c:pt>
                <c:pt idx="2">
                  <c:v>5751800</c:v>
                </c:pt>
                <c:pt idx="3">
                  <c:v>4856600</c:v>
                </c:pt>
                <c:pt idx="4">
                  <c:v>8031426.2199999997</c:v>
                </c:pt>
                <c:pt idx="5">
                  <c:v>57928473.730000004</c:v>
                </c:pt>
                <c:pt idx="6">
                  <c:v>14807600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B2A-47A8-BF79-8459B973427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210335235041732E-2"/>
          <c:y val="0.20947615923009624"/>
          <c:w val="0.83492735539205143"/>
          <c:h val="0.65757545931758532"/>
        </c:manualLayout>
      </c:layout>
      <c:pie3DChart>
        <c:varyColors val="1"/>
        <c:ser>
          <c:idx val="0"/>
          <c:order val="0"/>
          <c:tx>
            <c:strRef>
              <c:f>'Sectors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F99-453D-A56B-8A0F17489C86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F99-453D-A56B-8A0F17489C86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F99-453D-A56B-8A0F17489C86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F99-453D-A56B-8A0F17489C86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F99-453D-A56B-8A0F17489C86}"/>
              </c:ext>
            </c:extLst>
          </c:dPt>
          <c:dPt>
            <c:idx val="5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F99-453D-A56B-8A0F17489C86}"/>
              </c:ext>
            </c:extLst>
          </c:dPt>
          <c:dPt>
            <c:idx val="6"/>
            <c:bubble3D val="0"/>
            <c:spPr>
              <a:solidFill>
                <a:schemeClr val="accent1">
                  <a:tint val="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F99-453D-A56B-8A0F17489C86}"/>
              </c:ext>
            </c:extLst>
          </c:dPt>
          <c:dPt>
            <c:idx val="7"/>
            <c:bubble3D val="0"/>
            <c:spPr>
              <a:solidFill>
                <a:schemeClr val="accent1">
                  <a:tint val="8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F99-453D-A56B-8A0F17489C86}"/>
              </c:ext>
            </c:extLst>
          </c:dPt>
          <c:dPt>
            <c:idx val="8"/>
            <c:bubble3D val="0"/>
            <c:spPr>
              <a:solidFill>
                <a:schemeClr val="accent1">
                  <a:tint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7F99-453D-A56B-8A0F17489C86}"/>
              </c:ext>
            </c:extLst>
          </c:dPt>
          <c:dPt>
            <c:idx val="9"/>
            <c:bubble3D val="0"/>
            <c:spPr>
              <a:solidFill>
                <a:schemeClr val="accent1">
                  <a:tint val="3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7F99-453D-A56B-8A0F17489C86}"/>
              </c:ext>
            </c:extLst>
          </c:dPt>
          <c:dPt>
            <c:idx val="10"/>
            <c:bubble3D val="0"/>
            <c:spPr>
              <a:solidFill>
                <a:schemeClr val="accent1">
                  <a:tint val="1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7F99-453D-A56B-8A0F17489C86}"/>
              </c:ext>
            </c:extLst>
          </c:dPt>
          <c:dLbls>
            <c:dLbl>
              <c:idx val="0"/>
              <c:layout>
                <c:manualLayout>
                  <c:x val="2.1964201196161954E-2"/>
                  <c:y val="8.172207640711578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64E0D6-BF1A-45B6-8D1B-C24860EE992C}" type="CATEGORYNAME">
                      <a:rPr lang="it-IT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it-IT"/>
                      <a:t> 39%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F99-453D-A56B-8A0F17489C8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shade val="7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FE29EA-8FB0-4720-B515-541F9C5DD5A5}" type="CATEGORYNAME">
                      <a:rPr lang="en-US"/>
                      <a:pPr>
                        <a:defRPr>
                          <a:solidFill>
                            <a:schemeClr val="accent1">
                              <a:shade val="7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29%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F99-453D-A56B-8A0F17489C86}"/>
                </c:ext>
              </c:extLst>
            </c:dLbl>
            <c:dLbl>
              <c:idx val="2"/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F99-453D-A56B-8A0F17489C8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F99-453D-A56B-8A0F17489C86}"/>
                </c:ext>
              </c:extLst>
            </c:dLbl>
            <c:dLbl>
              <c:idx val="4"/>
              <c:layout>
                <c:manualLayout>
                  <c:x val="5.4644852028226949E-2"/>
                  <c:y val="-5.5555555555555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99-453D-A56B-8A0F17489C86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3DB3AF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7F99-453D-A56B-8A0F17489C8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3DB3AF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'Sectors ALB'!$B$4:$B$8</c:f>
              <c:strCache>
                <c:ptCount val="5"/>
                <c:pt idx="0">
                  <c:v>Tregti me shumicë e pakicë</c:v>
                </c:pt>
                <c:pt idx="1">
                  <c:v>Shërbime </c:v>
                </c:pt>
                <c:pt idx="2">
                  <c:v>Prodhimtari</c:v>
                </c:pt>
                <c:pt idx="3">
                  <c:v>Bujqësi, pylltari dhe peshkatari</c:v>
                </c:pt>
                <c:pt idx="4">
                  <c:v>Ndërtimtari</c:v>
                </c:pt>
              </c:strCache>
            </c:strRef>
          </c:cat>
          <c:val>
            <c:numRef>
              <c:f>'Sectors ALB'!$D$4:$D$8</c:f>
              <c:numCache>
                <c:formatCode>#,##0</c:formatCode>
                <c:ptCount val="5"/>
                <c:pt idx="0">
                  <c:v>41220582</c:v>
                </c:pt>
                <c:pt idx="1">
                  <c:v>29795260.099999998</c:v>
                </c:pt>
                <c:pt idx="2">
                  <c:v>18905505.210000001</c:v>
                </c:pt>
                <c:pt idx="3">
                  <c:v>8314926.2199999997</c:v>
                </c:pt>
                <c:pt idx="4">
                  <c:v>6588326.4199999999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F99-453D-A56B-8A0F17489C8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'Purpose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760-4D09-905B-EB33B81F95D5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760-4D09-905B-EB33B81F95D5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760-4D09-905B-EB33B81F95D5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760-4D09-905B-EB33B81F95D5}"/>
              </c:ext>
            </c:extLst>
          </c:dPt>
          <c:dPt>
            <c:idx val="4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760-4D09-905B-EB33B81F95D5}"/>
              </c:ext>
            </c:extLst>
          </c:dPt>
          <c:dPt>
            <c:idx val="5"/>
            <c:bubble3D val="0"/>
            <c:spPr>
              <a:solidFill>
                <a:schemeClr val="accent1">
                  <a:tint val="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760-4D09-905B-EB33B81F95D5}"/>
              </c:ext>
            </c:extLst>
          </c:dPt>
          <c:dPt>
            <c:idx val="6"/>
            <c:bubble3D val="0"/>
            <c:spPr>
              <a:solidFill>
                <a:schemeClr val="accent1">
                  <a:tint val="7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760-4D09-905B-EB33B81F95D5}"/>
              </c:ext>
            </c:extLst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9760-4D09-905B-EB33B81F95D5}"/>
              </c:ext>
            </c:extLst>
          </c:dPt>
          <c:dPt>
            <c:idx val="8"/>
            <c:bubble3D val="0"/>
            <c:spPr>
              <a:solidFill>
                <a:schemeClr val="accent1">
                  <a:tint val="1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9760-4D09-905B-EB33B81F95D5}"/>
              </c:ext>
            </c:extLst>
          </c:dPt>
          <c:dPt>
            <c:idx val="9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9760-4D09-905B-EB33B81F95D5}"/>
              </c:ext>
            </c:extLst>
          </c:dPt>
          <c:dPt>
            <c:idx val="10"/>
            <c:bubble3D val="0"/>
            <c:spPr>
              <a:solidFill>
                <a:schemeClr val="accent1">
                  <a:tint val="6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9760-4D09-905B-EB33B81F95D5}"/>
              </c:ext>
            </c:extLst>
          </c:dPt>
          <c:dLbls>
            <c:dLbl>
              <c:idx val="0"/>
              <c:layout>
                <c:manualLayout>
                  <c:x val="-5.0849914580919336E-2"/>
                  <c:y val="-3.6513582719580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18605294397491"/>
                      <c:h val="0.19909319027429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60-4D09-905B-EB33B81F95D5}"/>
                </c:ext>
              </c:extLst>
            </c:dLbl>
            <c:dLbl>
              <c:idx val="1"/>
              <c:layout>
                <c:manualLayout>
                  <c:x val="3.7507785937680553E-2"/>
                  <c:y val="4.18797282692604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60-4D09-905B-EB33B81F95D5}"/>
                </c:ext>
              </c:extLst>
            </c:dLbl>
            <c:dLbl>
              <c:idx val="2"/>
              <c:layout>
                <c:manualLayout>
                  <c:x val="1.0647753984070108E-7"/>
                  <c:y val="4.41677482622364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83343718442715"/>
                      <c:h val="0.346815878784382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760-4D09-905B-EB33B81F95D5}"/>
                </c:ext>
              </c:extLst>
            </c:dLbl>
            <c:dLbl>
              <c:idx val="3"/>
              <c:layout>
                <c:manualLayout>
                  <c:x val="-4.2125563335491008E-2"/>
                  <c:y val="5.87501929905818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66003613238771"/>
                      <c:h val="0.134362745098039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760-4D09-905B-EB33B81F95D5}"/>
                </c:ext>
              </c:extLst>
            </c:dLbl>
            <c:dLbl>
              <c:idx val="4"/>
              <c:layout>
                <c:manualLayout>
                  <c:x val="2.777777777777676E-3"/>
                  <c:y val="-5.5555555555555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60-4D09-905B-EB33B81F95D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9760-4D09-905B-EB33B81F95D5}"/>
                </c:ext>
              </c:extLst>
            </c:dLbl>
            <c:dLbl>
              <c:idx val="6"/>
              <c:layout>
                <c:manualLayout>
                  <c:x val="-5.5555555555555552E-2"/>
                  <c:y val="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60-4D09-905B-EB33B81F95D5}"/>
                </c:ext>
              </c:extLst>
            </c:dLbl>
            <c:dLbl>
              <c:idx val="7"/>
              <c:layout>
                <c:manualLayout>
                  <c:x val="-0.10555555555555556"/>
                  <c:y val="2.77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760-4D09-905B-EB33B81F95D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9760-4D09-905B-EB33B81F95D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9760-4D09-905B-EB33B81F95D5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9760-4D09-905B-EB33B81F95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'Purpose ALB'!$B$3:$B$6</c:f>
              <c:strCache>
                <c:ptCount val="4"/>
                <c:pt idx="0">
                  <c:v>Ndërtim/Renovim/Tokë</c:v>
                </c:pt>
                <c:pt idx="1">
                  <c:v>Pajisje </c:v>
                </c:pt>
                <c:pt idx="2">
                  <c:v>Kapital Punues</c:v>
                </c:pt>
                <c:pt idx="3">
                  <c:v>Të tjera</c:v>
                </c:pt>
              </c:strCache>
            </c:strRef>
          </c:cat>
          <c:val>
            <c:numRef>
              <c:f>'Purpose ALB'!$D$3:$D$6</c:f>
              <c:numCache>
                <c:formatCode>#,##0</c:formatCode>
                <c:ptCount val="4"/>
                <c:pt idx="0">
                  <c:v>26101209.519999996</c:v>
                </c:pt>
                <c:pt idx="1">
                  <c:v>31019403.219999999</c:v>
                </c:pt>
                <c:pt idx="2">
                  <c:v>33906400</c:v>
                </c:pt>
                <c:pt idx="3">
                  <c:v>13797587.210000001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760-4D09-905B-EB33B81F95D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68D26-9A27-415E-835D-079837881C2E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1BFB-8F30-4067-87E6-AE9DC578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BFB-8F30-4067-87E6-AE9DC578EF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BFB-8F30-4067-87E6-AE9DC578EF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4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6" y="2125983"/>
            <a:ext cx="77724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9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7" y="294"/>
            <a:ext cx="9134888" cy="6849070"/>
          </a:xfrm>
          <a:custGeom>
            <a:avLst/>
            <a:gdLst/>
            <a:ahLst/>
            <a:cxnLst/>
            <a:rect l="l" t="t" r="r" b="b"/>
            <a:pathLst>
              <a:path w="3818890" h="2435225">
                <a:moveTo>
                  <a:pt x="3818463" y="0"/>
                </a:moveTo>
                <a:lnTo>
                  <a:pt x="0" y="0"/>
                </a:lnTo>
                <a:lnTo>
                  <a:pt x="0" y="2435142"/>
                </a:lnTo>
                <a:lnTo>
                  <a:pt x="3818463" y="2435142"/>
                </a:lnTo>
                <a:lnTo>
                  <a:pt x="3818463" y="0"/>
                </a:lnTo>
                <a:close/>
              </a:path>
            </a:pathLst>
          </a:custGeom>
          <a:solidFill>
            <a:srgbClr val="3DB2AF"/>
          </a:solidFill>
        </p:spPr>
        <p:txBody>
          <a:bodyPr wrap="square" lIns="0" tIns="0" rIns="0" bIns="0" rtlCol="0"/>
          <a:lstStyle/>
          <a:p>
            <a:endParaRPr sz="50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153888"/>
          </a:xfrm>
        </p:spPr>
        <p:txBody>
          <a:bodyPr lIns="0" tIns="0" rIns="0" bIns="0"/>
          <a:lstStyle>
            <a:lvl1pPr>
              <a:defRPr dirty="0"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577350"/>
            <a:ext cx="8229600" cy="276999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3"/>
            <a:ext cx="8042507" cy="432748"/>
          </a:xfrm>
        </p:spPr>
        <p:txBody>
          <a:bodyPr lIns="0" tIns="0" rIns="0" bIns="0"/>
          <a:lstStyle>
            <a:lvl1pPr>
              <a:defRPr sz="281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5773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" y="294"/>
            <a:ext cx="9134888" cy="6849070"/>
          </a:xfrm>
          <a:custGeom>
            <a:avLst/>
            <a:gdLst/>
            <a:ahLst/>
            <a:cxnLst/>
            <a:rect l="l" t="t" r="r" b="b"/>
            <a:pathLst>
              <a:path w="3818890" h="2435225">
                <a:moveTo>
                  <a:pt x="0" y="2435150"/>
                </a:moveTo>
                <a:lnTo>
                  <a:pt x="3818459" y="2435150"/>
                </a:lnTo>
                <a:lnTo>
                  <a:pt x="3818459" y="0"/>
                </a:lnTo>
                <a:lnTo>
                  <a:pt x="0" y="0"/>
                </a:lnTo>
                <a:lnTo>
                  <a:pt x="0" y="2435150"/>
                </a:lnTo>
                <a:close/>
              </a:path>
            </a:pathLst>
          </a:custGeom>
          <a:solidFill>
            <a:srgbClr val="3DB2AF"/>
          </a:solidFill>
        </p:spPr>
        <p:txBody>
          <a:bodyPr wrap="square" lIns="0" tIns="0" rIns="0" bIns="0" rtlCol="0"/>
          <a:lstStyle/>
          <a:p>
            <a:endParaRPr sz="50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432810"/>
          </a:xfrm>
        </p:spPr>
        <p:txBody>
          <a:bodyPr lIns="0" tIns="0" rIns="0" bIns="0"/>
          <a:lstStyle>
            <a:lvl1pPr>
              <a:defRPr sz="2813" b="0" i="0" u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57735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7512" y="5886685"/>
            <a:ext cx="1948795" cy="540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3" y="6377943"/>
            <a:ext cx="2103120" cy="1558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3" y="6377947"/>
            <a:ext cx="2103120" cy="77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285898">
        <a:defRPr>
          <a:latin typeface="+mn-lt"/>
          <a:ea typeface="+mn-ea"/>
          <a:cs typeface="+mn-cs"/>
        </a:defRPr>
      </a:lvl2pPr>
      <a:lvl3pPr marL="2571798">
        <a:defRPr>
          <a:latin typeface="+mn-lt"/>
          <a:ea typeface="+mn-ea"/>
          <a:cs typeface="+mn-cs"/>
        </a:defRPr>
      </a:lvl3pPr>
      <a:lvl4pPr marL="3857695">
        <a:defRPr>
          <a:latin typeface="+mn-lt"/>
          <a:ea typeface="+mn-ea"/>
          <a:cs typeface="+mn-cs"/>
        </a:defRPr>
      </a:lvl4pPr>
      <a:lvl5pPr marL="5143593">
        <a:defRPr>
          <a:latin typeface="+mn-lt"/>
          <a:ea typeface="+mn-ea"/>
          <a:cs typeface="+mn-cs"/>
        </a:defRPr>
      </a:lvl5pPr>
      <a:lvl6pPr marL="6429493">
        <a:defRPr>
          <a:latin typeface="+mn-lt"/>
          <a:ea typeface="+mn-ea"/>
          <a:cs typeface="+mn-cs"/>
        </a:defRPr>
      </a:lvl6pPr>
      <a:lvl7pPr marL="7715391">
        <a:defRPr>
          <a:latin typeface="+mn-lt"/>
          <a:ea typeface="+mn-ea"/>
          <a:cs typeface="+mn-cs"/>
        </a:defRPr>
      </a:lvl7pPr>
      <a:lvl8pPr marL="9001291">
        <a:defRPr>
          <a:latin typeface="+mn-lt"/>
          <a:ea typeface="+mn-ea"/>
          <a:cs typeface="+mn-cs"/>
        </a:defRPr>
      </a:lvl8pPr>
      <a:lvl9pPr marL="1028718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285898">
        <a:defRPr>
          <a:latin typeface="+mn-lt"/>
          <a:ea typeface="+mn-ea"/>
          <a:cs typeface="+mn-cs"/>
        </a:defRPr>
      </a:lvl2pPr>
      <a:lvl3pPr marL="2571798">
        <a:defRPr>
          <a:latin typeface="+mn-lt"/>
          <a:ea typeface="+mn-ea"/>
          <a:cs typeface="+mn-cs"/>
        </a:defRPr>
      </a:lvl3pPr>
      <a:lvl4pPr marL="3857695">
        <a:defRPr>
          <a:latin typeface="+mn-lt"/>
          <a:ea typeface="+mn-ea"/>
          <a:cs typeface="+mn-cs"/>
        </a:defRPr>
      </a:lvl4pPr>
      <a:lvl5pPr marL="5143593">
        <a:defRPr>
          <a:latin typeface="+mn-lt"/>
          <a:ea typeface="+mn-ea"/>
          <a:cs typeface="+mn-cs"/>
        </a:defRPr>
      </a:lvl5pPr>
      <a:lvl6pPr marL="6429493">
        <a:defRPr>
          <a:latin typeface="+mn-lt"/>
          <a:ea typeface="+mn-ea"/>
          <a:cs typeface="+mn-cs"/>
        </a:defRPr>
      </a:lvl6pPr>
      <a:lvl7pPr marL="7715391">
        <a:defRPr>
          <a:latin typeface="+mn-lt"/>
          <a:ea typeface="+mn-ea"/>
          <a:cs typeface="+mn-cs"/>
        </a:defRPr>
      </a:lvl7pPr>
      <a:lvl8pPr marL="9001291">
        <a:defRPr>
          <a:latin typeface="+mn-lt"/>
          <a:ea typeface="+mn-ea"/>
          <a:cs typeface="+mn-cs"/>
        </a:defRPr>
      </a:lvl8pPr>
      <a:lvl9pPr marL="1028718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00561"/>
            <a:ext cx="2588901" cy="25889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838200"/>
            <a:ext cx="784859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652"/>
            <a:r>
              <a:rPr lang="en-US" sz="4800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ZHVILLIMI I PORTFOLIOS </a:t>
            </a:r>
            <a:endParaRPr sz="4800" spc="-98" dirty="0">
              <a:solidFill>
                <a:srgbClr val="3DB2AF"/>
              </a:solidFill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399" y="329576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STATISTIKAT E KREDIVE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66A1A88-40A1-40BC-B209-53A97D43BF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229861"/>
              </p:ext>
            </p:extLst>
          </p:nvPr>
        </p:nvGraphicFramePr>
        <p:xfrm>
          <a:off x="228599" y="3217364"/>
          <a:ext cx="8686801" cy="234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FB44890-B2C6-4A39-AF01-9214A00E5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11843"/>
              </p:ext>
            </p:extLst>
          </p:nvPr>
        </p:nvGraphicFramePr>
        <p:xfrm>
          <a:off x="762000" y="1219200"/>
          <a:ext cx="7543800" cy="1600202"/>
        </p:xfrm>
        <a:graphic>
          <a:graphicData uri="http://schemas.openxmlformats.org/drawingml/2006/table">
            <a:tbl>
              <a:tblPr/>
              <a:tblGrid>
                <a:gridCol w="2609940">
                  <a:extLst>
                    <a:ext uri="{9D8B030D-6E8A-4147-A177-3AD203B41FA5}">
                      <a16:colId xmlns:a16="http://schemas.microsoft.com/office/drawing/2014/main" val="1357507333"/>
                    </a:ext>
                  </a:extLst>
                </a:gridCol>
                <a:gridCol w="1233465">
                  <a:extLst>
                    <a:ext uri="{9D8B030D-6E8A-4147-A177-3AD203B41FA5}">
                      <a16:colId xmlns:a16="http://schemas.microsoft.com/office/drawing/2014/main" val="3963937706"/>
                    </a:ext>
                  </a:extLst>
                </a:gridCol>
                <a:gridCol w="1233465">
                  <a:extLst>
                    <a:ext uri="{9D8B030D-6E8A-4147-A177-3AD203B41FA5}">
                      <a16:colId xmlns:a16="http://schemas.microsoft.com/office/drawing/2014/main" val="2729321235"/>
                    </a:ext>
                  </a:extLst>
                </a:gridCol>
                <a:gridCol w="1233465">
                  <a:extLst>
                    <a:ext uri="{9D8B030D-6E8A-4147-A177-3AD203B41FA5}">
                      <a16:colId xmlns:a16="http://schemas.microsoft.com/office/drawing/2014/main" val="3876227005"/>
                    </a:ext>
                  </a:extLst>
                </a:gridCol>
                <a:gridCol w="1233465">
                  <a:extLst>
                    <a:ext uri="{9D8B030D-6E8A-4147-A177-3AD203B41FA5}">
                      <a16:colId xmlns:a16="http://schemas.microsoft.com/office/drawing/2014/main" val="1152003482"/>
                    </a:ext>
                  </a:extLst>
                </a:gridCol>
              </a:tblGrid>
              <a:tr h="20243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Museo Sans 100" panose="02000000000000000000" pitchFamily="50" charset="0"/>
                        </a:rPr>
                        <a:t> </a:t>
                      </a:r>
                    </a:p>
                  </a:txBody>
                  <a:tcPr marL="2283" marR="2283" marT="228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Janar-19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Shkurt-19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Mars-19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Prill-19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542336"/>
                  </a:ext>
                </a:extLst>
              </a:tr>
              <a:tr h="395237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Shuma e miratuar e kredive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90,869,238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93,822,837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99,611,500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104,824,600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304128"/>
                  </a:ext>
                </a:extLst>
              </a:tr>
              <a:tr h="20243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Gjithsej kredi aktive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62,909,976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63,333,312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66,545,215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68,612,855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978571"/>
                  </a:ext>
                </a:extLst>
              </a:tr>
              <a:tr h="395237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Shuma e miratuar e garancive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43,401,855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44,810,054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47,519,786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50,079,326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129280"/>
                  </a:ext>
                </a:extLst>
              </a:tr>
              <a:tr h="20243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Gjithsej garanci aktive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30,085,912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30,308,215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31,751,053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32,865,016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22845"/>
                  </a:ext>
                </a:extLst>
              </a:tr>
              <a:tr h="20243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Numri i kredive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2,337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2,409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2,560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2,707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825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02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0984" y="170443"/>
            <a:ext cx="7848601" cy="1298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SHPËRNDARJA E KREDIVE SIPAS RAJONEVE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6A93BC-0F6F-45A6-9397-ABBC80E56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563505"/>
              </p:ext>
            </p:extLst>
          </p:nvPr>
        </p:nvGraphicFramePr>
        <p:xfrm>
          <a:off x="592052" y="1571312"/>
          <a:ext cx="4200993" cy="3153091"/>
        </p:xfrm>
        <a:graphic>
          <a:graphicData uri="http://schemas.openxmlformats.org/drawingml/2006/table">
            <a:tbl>
              <a:tblPr/>
              <a:tblGrid>
                <a:gridCol w="1608643">
                  <a:extLst>
                    <a:ext uri="{9D8B030D-6E8A-4147-A177-3AD203B41FA5}">
                      <a16:colId xmlns:a16="http://schemas.microsoft.com/office/drawing/2014/main" val="3131162197"/>
                    </a:ext>
                  </a:extLst>
                </a:gridCol>
                <a:gridCol w="740669">
                  <a:extLst>
                    <a:ext uri="{9D8B030D-6E8A-4147-A177-3AD203B41FA5}">
                      <a16:colId xmlns:a16="http://schemas.microsoft.com/office/drawing/2014/main" val="4168269954"/>
                    </a:ext>
                  </a:extLst>
                </a:gridCol>
                <a:gridCol w="972132">
                  <a:extLst>
                    <a:ext uri="{9D8B030D-6E8A-4147-A177-3AD203B41FA5}">
                      <a16:colId xmlns:a16="http://schemas.microsoft.com/office/drawing/2014/main" val="563399708"/>
                    </a:ext>
                  </a:extLst>
                </a:gridCol>
                <a:gridCol w="879549">
                  <a:extLst>
                    <a:ext uri="{9D8B030D-6E8A-4147-A177-3AD203B41FA5}">
                      <a16:colId xmlns:a16="http://schemas.microsoft.com/office/drawing/2014/main" val="1913541217"/>
                    </a:ext>
                  </a:extLst>
                </a:gridCol>
              </a:tblGrid>
              <a:tr h="544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Kreditë sipas rajoneve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Numri i kredive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Shuma e miratuar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Shuma e garancisë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305002"/>
                  </a:ext>
                </a:extLst>
              </a:tr>
              <a:tr h="289871">
                <a:tc>
                  <a:txBody>
                    <a:bodyPr/>
                    <a:lstStyle/>
                    <a:p>
                      <a:pPr algn="r" rtl="0" fontAlgn="t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91362"/>
                  </a:ext>
                </a:extLst>
              </a:tr>
              <a:tr h="28987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Ferizaj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230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9,966,700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4,804,350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682615"/>
                  </a:ext>
                </a:extLst>
              </a:tr>
              <a:tr h="28987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Gjakovë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102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3,482,000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1,683,000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577934"/>
                  </a:ext>
                </a:extLst>
              </a:tr>
              <a:tr h="28987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Gjilan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163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5,751,800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2,723,690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193117"/>
                  </a:ext>
                </a:extLst>
              </a:tr>
              <a:tr h="28987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Mitrovicë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133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4,856,600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2,147,350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176604"/>
                  </a:ext>
                </a:extLst>
              </a:tr>
              <a:tr h="28987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Pejë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201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8,031,426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3,895,998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889656"/>
                  </a:ext>
                </a:extLst>
              </a:tr>
              <a:tr h="28987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Prishtinë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1,532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57,928,474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27,639,337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35767"/>
                  </a:ext>
                </a:extLst>
              </a:tr>
              <a:tr h="28987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Prizren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346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14,807,600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7,185,601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61130"/>
                  </a:ext>
                </a:extLst>
              </a:tr>
              <a:tr h="28987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 Total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2,707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104,824,600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50,079,326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273251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6EE341B-B8ED-4B82-AA1D-2C3776946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561307"/>
              </p:ext>
            </p:extLst>
          </p:nvPr>
        </p:nvGraphicFramePr>
        <p:xfrm>
          <a:off x="5053962" y="1571312"/>
          <a:ext cx="3861437" cy="3153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782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399" y="568891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KREDITË SIPAS SEKTORIT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2" y="5860422"/>
            <a:ext cx="2759446" cy="42868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24BEBC-05C7-4110-B0BD-BBE8B49B4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676014"/>
              </p:ext>
            </p:extLst>
          </p:nvPr>
        </p:nvGraphicFramePr>
        <p:xfrm>
          <a:off x="533399" y="1447801"/>
          <a:ext cx="7391401" cy="2012531"/>
        </p:xfrm>
        <a:graphic>
          <a:graphicData uri="http://schemas.openxmlformats.org/drawingml/2006/table">
            <a:tbl>
              <a:tblPr/>
              <a:tblGrid>
                <a:gridCol w="3136297">
                  <a:extLst>
                    <a:ext uri="{9D8B030D-6E8A-4147-A177-3AD203B41FA5}">
                      <a16:colId xmlns:a16="http://schemas.microsoft.com/office/drawing/2014/main" val="847893050"/>
                    </a:ext>
                  </a:extLst>
                </a:gridCol>
                <a:gridCol w="733642">
                  <a:extLst>
                    <a:ext uri="{9D8B030D-6E8A-4147-A177-3AD203B41FA5}">
                      <a16:colId xmlns:a16="http://schemas.microsoft.com/office/drawing/2014/main" val="2774780585"/>
                    </a:ext>
                  </a:extLst>
                </a:gridCol>
                <a:gridCol w="1320551">
                  <a:extLst>
                    <a:ext uri="{9D8B030D-6E8A-4147-A177-3AD203B41FA5}">
                      <a16:colId xmlns:a16="http://schemas.microsoft.com/office/drawing/2014/main" val="2309325763"/>
                    </a:ext>
                  </a:extLst>
                </a:gridCol>
                <a:gridCol w="1173821">
                  <a:extLst>
                    <a:ext uri="{9D8B030D-6E8A-4147-A177-3AD203B41FA5}">
                      <a16:colId xmlns:a16="http://schemas.microsoft.com/office/drawing/2014/main" val="891529664"/>
                    </a:ext>
                  </a:extLst>
                </a:gridCol>
                <a:gridCol w="1027090">
                  <a:extLst>
                    <a:ext uri="{9D8B030D-6E8A-4147-A177-3AD203B41FA5}">
                      <a16:colId xmlns:a16="http://schemas.microsoft.com/office/drawing/2014/main" val="1268233061"/>
                    </a:ext>
                  </a:extLst>
                </a:gridCol>
              </a:tblGrid>
              <a:tr h="5378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Sektorët kryesorë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Numri i kredive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Shuma e miratuar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Shuma e garancisë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Numri i punëtorëve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440288"/>
                  </a:ext>
                </a:extLst>
              </a:tr>
              <a:tr h="156614">
                <a:tc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76341"/>
                  </a:ext>
                </a:extLst>
              </a:tr>
              <a:tr h="156614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Tregti me shumicë e pakicë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1,028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41,220,582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19,896,371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4,110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298764"/>
                  </a:ext>
                </a:extLst>
              </a:tr>
              <a:tr h="1566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Shërbime 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859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29,795,260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14,218,280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5,604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029864"/>
                  </a:ext>
                </a:extLst>
              </a:tr>
              <a:tr h="1566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Prodhimtari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471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18,905,505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8,837,133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2,636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998616"/>
                  </a:ext>
                </a:extLst>
              </a:tr>
              <a:tr h="1566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Bujqësi, pylltari dhe peshkatari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208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8,314,926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3,977,629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         563 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208976"/>
                  </a:ext>
                </a:extLst>
              </a:tr>
              <a:tr h="1566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Ndërtimtari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141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6,588,326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3,149,913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1,291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32519"/>
                  </a:ext>
                </a:extLst>
              </a:tr>
              <a:tr h="1566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Gjithësej</a:t>
                      </a:r>
                    </a:p>
                  </a:txBody>
                  <a:tcPr marL="1125" marR="1125" marT="1125" marB="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2,707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104,824,600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50,079,326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14,204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91879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Museo Sans 100" panose="02000000000000000000" pitchFamily="50" charset="0"/>
                        </a:rPr>
                        <a:t>* Ky është vlerësim i raportuar nga përfituesit</a:t>
                      </a: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18518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BD0DD45-96E9-46A8-B207-4FDCA4AD1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852930"/>
              </p:ext>
            </p:extLst>
          </p:nvPr>
        </p:nvGraphicFramePr>
        <p:xfrm>
          <a:off x="3987977" y="3689962"/>
          <a:ext cx="44053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698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399" y="568891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DESTINIMET E KREDIVE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814FBF-DF3E-4AA3-A1DD-14C369004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87940"/>
              </p:ext>
            </p:extLst>
          </p:nvPr>
        </p:nvGraphicFramePr>
        <p:xfrm>
          <a:off x="1009187" y="1577975"/>
          <a:ext cx="4172413" cy="3222624"/>
        </p:xfrm>
        <a:graphic>
          <a:graphicData uri="http://schemas.openxmlformats.org/drawingml/2006/table">
            <a:tbl>
              <a:tblPr/>
              <a:tblGrid>
                <a:gridCol w="1719233">
                  <a:extLst>
                    <a:ext uri="{9D8B030D-6E8A-4147-A177-3AD203B41FA5}">
                      <a16:colId xmlns:a16="http://schemas.microsoft.com/office/drawing/2014/main" val="3612217721"/>
                    </a:ext>
                  </a:extLst>
                </a:gridCol>
                <a:gridCol w="630049">
                  <a:extLst>
                    <a:ext uri="{9D8B030D-6E8A-4147-A177-3AD203B41FA5}">
                      <a16:colId xmlns:a16="http://schemas.microsoft.com/office/drawing/2014/main" val="2151479561"/>
                    </a:ext>
                  </a:extLst>
                </a:gridCol>
                <a:gridCol w="965188">
                  <a:extLst>
                    <a:ext uri="{9D8B030D-6E8A-4147-A177-3AD203B41FA5}">
                      <a16:colId xmlns:a16="http://schemas.microsoft.com/office/drawing/2014/main" val="2000294994"/>
                    </a:ext>
                  </a:extLst>
                </a:gridCol>
                <a:gridCol w="857943">
                  <a:extLst>
                    <a:ext uri="{9D8B030D-6E8A-4147-A177-3AD203B41FA5}">
                      <a16:colId xmlns:a16="http://schemas.microsoft.com/office/drawing/2014/main" val="3785261398"/>
                    </a:ext>
                  </a:extLst>
                </a:gridCol>
              </a:tblGrid>
              <a:tr h="1191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Qëllimi i kredive</a:t>
                      </a:r>
                    </a:p>
                  </a:txBody>
                  <a:tcPr marL="1674" marR="1674" marT="16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Numri i kredive</a:t>
                      </a:r>
                    </a:p>
                  </a:txBody>
                  <a:tcPr marL="1674" marR="1674" marT="16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Shuma e miratuar</a:t>
                      </a:r>
                    </a:p>
                  </a:txBody>
                  <a:tcPr marL="1674" marR="1674" marT="16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Shuma e garancisë</a:t>
                      </a:r>
                    </a:p>
                  </a:txBody>
                  <a:tcPr marL="1674" marR="1674" marT="16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07985"/>
                  </a:ext>
                </a:extLst>
              </a:tr>
              <a:tr h="4101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Ndërtim/Renovim/Tokë</a:t>
                      </a:r>
                    </a:p>
                  </a:txBody>
                  <a:tcPr marL="1674" marR="1674" marT="16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599</a:t>
                      </a:r>
                    </a:p>
                  </a:txBody>
                  <a:tcPr marL="1674" marR="1674" marT="16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26,101,210</a:t>
                      </a:r>
                    </a:p>
                  </a:txBody>
                  <a:tcPr marL="1674" marR="1674" marT="16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12,306,295</a:t>
                      </a:r>
                    </a:p>
                  </a:txBody>
                  <a:tcPr marL="1674" marR="1674" marT="16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12269"/>
                  </a:ext>
                </a:extLst>
              </a:tr>
              <a:tr h="4101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Pajisje </a:t>
                      </a:r>
                    </a:p>
                  </a:txBody>
                  <a:tcPr marL="1674" marR="1674" marT="16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724</a:t>
                      </a:r>
                    </a:p>
                  </a:txBody>
                  <a:tcPr marL="1674" marR="1674" marT="16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31,019,403</a:t>
                      </a:r>
                    </a:p>
                  </a:txBody>
                  <a:tcPr marL="1674" marR="1674" marT="16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14,841,638</a:t>
                      </a:r>
                    </a:p>
                  </a:txBody>
                  <a:tcPr marL="1674" marR="1674" marT="16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211197"/>
                  </a:ext>
                </a:extLst>
              </a:tr>
              <a:tr h="4101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Kapital Punues</a:t>
                      </a:r>
                    </a:p>
                  </a:txBody>
                  <a:tcPr marL="1674" marR="1674" marT="16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975</a:t>
                      </a:r>
                    </a:p>
                  </a:txBody>
                  <a:tcPr marL="1674" marR="1674" marT="16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33,906,400</a:t>
                      </a:r>
                    </a:p>
                  </a:txBody>
                  <a:tcPr marL="1674" marR="1674" marT="16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16,411,000</a:t>
                      </a:r>
                    </a:p>
                  </a:txBody>
                  <a:tcPr marL="1674" marR="1674" marT="16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88644"/>
                  </a:ext>
                </a:extLst>
              </a:tr>
              <a:tr h="4101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Të tjera</a:t>
                      </a:r>
                    </a:p>
                  </a:txBody>
                  <a:tcPr marL="1674" marR="1674" marT="16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409</a:t>
                      </a:r>
                    </a:p>
                  </a:txBody>
                  <a:tcPr marL="1674" marR="1674" marT="16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13,797,587</a:t>
                      </a:r>
                    </a:p>
                  </a:txBody>
                  <a:tcPr marL="1674" marR="1674" marT="16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6,520,394</a:t>
                      </a:r>
                    </a:p>
                  </a:txBody>
                  <a:tcPr marL="1674" marR="1674" marT="16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86819"/>
                  </a:ext>
                </a:extLst>
              </a:tr>
              <a:tr h="3906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Gjithsej</a:t>
                      </a:r>
                    </a:p>
                  </a:txBody>
                  <a:tcPr marL="1674" marR="1674" marT="1674" marB="0" anchor="ctr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2,707</a:t>
                      </a:r>
                    </a:p>
                  </a:txBody>
                  <a:tcPr marL="1674" marR="1674" marT="1674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104,824,600</a:t>
                      </a:r>
                    </a:p>
                  </a:txBody>
                  <a:tcPr marL="1674" marR="1674" marT="1674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50,079,326</a:t>
                      </a:r>
                    </a:p>
                  </a:txBody>
                  <a:tcPr marL="1674" marR="1674" marT="1674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227727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2226465-0A33-415E-8058-B07684A92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196652"/>
              </p:ext>
            </p:extLst>
          </p:nvPr>
        </p:nvGraphicFramePr>
        <p:xfrm>
          <a:off x="5257800" y="1739106"/>
          <a:ext cx="3810000" cy="282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190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A25D623515743894546F62266BE30" ma:contentTypeVersion="10" ma:contentTypeDescription="Create a new document." ma:contentTypeScope="" ma:versionID="92170b2c48a08af3de2ca3502608a63c">
  <xsd:schema xmlns:xsd="http://www.w3.org/2001/XMLSchema" xmlns:xs="http://www.w3.org/2001/XMLSchema" xmlns:p="http://schemas.microsoft.com/office/2006/metadata/properties" xmlns:ns2="da3673e4-541b-44c9-8d74-158866550b39" xmlns:ns3="e81a52b0-8472-4e7d-82bf-ec5de97861e3" targetNamespace="http://schemas.microsoft.com/office/2006/metadata/properties" ma:root="true" ma:fieldsID="2455d838def353d7ac4fef9193920ac6" ns2:_="" ns3:_="">
    <xsd:import namespace="da3673e4-541b-44c9-8d74-158866550b39"/>
    <xsd:import namespace="e81a52b0-8472-4e7d-82bf-ec5de97861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673e4-541b-44c9-8d74-158866550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a52b0-8472-4e7d-82bf-ec5de97861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01D02B-340D-4D48-8E3F-8302073ACBB5}"/>
</file>

<file path=customXml/itemProps2.xml><?xml version="1.0" encoding="utf-8"?>
<ds:datastoreItem xmlns:ds="http://schemas.openxmlformats.org/officeDocument/2006/customXml" ds:itemID="{B9073908-6C24-4989-999F-A422DE7D0047}"/>
</file>

<file path=customXml/itemProps3.xml><?xml version="1.0" encoding="utf-8"?>
<ds:datastoreItem xmlns:ds="http://schemas.openxmlformats.org/officeDocument/2006/customXml" ds:itemID="{CE4A34ED-0231-43A0-AD26-14DAF4239FC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3202</TotalTime>
  <Words>228</Words>
  <Application>Microsoft Office PowerPoint</Application>
  <PresentationFormat>On-screen Show (4:3)</PresentationFormat>
  <Paragraphs>150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Museo Sans 100</vt:lpstr>
      <vt:lpstr>Museo Sans 700</vt:lpstr>
      <vt:lpstr>Office Theme</vt:lpstr>
      <vt:lpstr>ZHVILLIMI I PORTFOLIOS </vt:lpstr>
      <vt:lpstr>STATISTIKAT E KREDIVE</vt:lpstr>
      <vt:lpstr>SHPËRNDARJA E KREDIVE SIPAS RAJONEVE</vt:lpstr>
      <vt:lpstr>KREDITË SIPAS SEKTORIT</vt:lpstr>
      <vt:lpstr>DESTINIMET E KREDIVE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Graphic1</dc:title>
  <dc:creator>Dell</dc:creator>
  <cp:lastModifiedBy>Nora Arifi</cp:lastModifiedBy>
  <cp:revision>444</cp:revision>
  <cp:lastPrinted>2017-03-07T12:33:24Z</cp:lastPrinted>
  <dcterms:created xsi:type="dcterms:W3CDTF">2016-02-18T16:24:22Z</dcterms:created>
  <dcterms:modified xsi:type="dcterms:W3CDTF">2019-05-24T08:39:57Z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2016-02-18T00:00:00Z</vt:filetime>
  </property>
  <property fmtid="{D5CDD505-2E9C-101B-9397-08002B2CF9AE}" pid="3" name="Creator">
    <vt:lpwstr>CorelDRAW</vt:lpwstr>
  </property>
  <property fmtid="{D5CDD505-2E9C-101B-9397-08002B2CF9AE}" pid="4" name="LastSaved">
    <vt:filetime>2016-02-18T00:00:00Z</vt:filetime>
  </property>
  <property fmtid="{D5CDD505-2E9C-101B-9397-08002B2CF9AE}" pid="5" name="ContentTypeId">
    <vt:lpwstr>0x010100D38A25D623515743894546F62266BE30</vt:lpwstr>
  </property>
</Properties>
</file>