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305" r:id="rId6"/>
    <p:sldId id="306" r:id="rId7"/>
    <p:sldId id="307" r:id="rId8"/>
    <p:sldId id="308" r:id="rId9"/>
  </p:sldIdLst>
  <p:sldSz cx="9144000" cy="6858000" type="screen4x3"/>
  <p:notesSz cx="9296400" cy="7010400"/>
  <p:defaultTextStyle>
    <a:defPPr>
      <a:defRPr lang="en-US"/>
    </a:defPPr>
    <a:lvl1pPr marL="0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1pPr>
    <a:lvl2pPr marL="1285538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2pPr>
    <a:lvl3pPr marL="2571075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3pPr>
    <a:lvl4pPr marL="3856613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4pPr>
    <a:lvl5pPr marL="5142147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5pPr>
    <a:lvl6pPr marL="6427685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6pPr>
    <a:lvl7pPr marL="7713222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7pPr>
    <a:lvl8pPr marL="8998760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8pPr>
    <a:lvl9pPr marL="10284297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00" userDrawn="1">
          <p15:clr>
            <a:srgbClr val="A4A3A4"/>
          </p15:clr>
        </p15:guide>
        <p15:guide id="2" pos="516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snik Berisha" initials="BB" lastIdx="24" clrIdx="0">
    <p:extLst>
      <p:ext uri="{19B8F6BF-5375-455C-9EA6-DF929625EA0E}">
        <p15:presenceInfo xmlns:p15="http://schemas.microsoft.com/office/powerpoint/2012/main" userId="S-1-5-21-3061011944-2573763733-2242199444-11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F263C3-02A3-409F-8EF4-B311C4CAD7B9}" v="18" dt="2019-06-21T14:56:49.41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48" autoAdjust="0"/>
    <p:restoredTop sz="94660"/>
  </p:normalViewPr>
  <p:slideViewPr>
    <p:cSldViewPr>
      <p:cViewPr varScale="1">
        <p:scale>
          <a:sx n="85" d="100"/>
          <a:sy n="85" d="100"/>
        </p:scale>
        <p:origin x="1860" y="84"/>
      </p:cViewPr>
      <p:guideLst>
        <p:guide orient="horz" pos="8100"/>
        <p:guide pos="51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a Arifi" userId="6bc848ad-b972-4b52-ae7f-da2084360fbf" providerId="ADAL" clId="{6AF263C3-02A3-409F-8EF4-B311C4CAD7B9}"/>
    <pc:docChg chg="custSel delSld modSld">
      <pc:chgData name="Nora Arifi" userId="6bc848ad-b972-4b52-ae7f-da2084360fbf" providerId="ADAL" clId="{6AF263C3-02A3-409F-8EF4-B311C4CAD7B9}" dt="2019-06-21T14:56:57.826" v="19" actId="1076"/>
      <pc:docMkLst>
        <pc:docMk/>
      </pc:docMkLst>
      <pc:sldChg chg="del">
        <pc:chgData name="Nora Arifi" userId="6bc848ad-b972-4b52-ae7f-da2084360fbf" providerId="ADAL" clId="{6AF263C3-02A3-409F-8EF4-B311C4CAD7B9}" dt="2019-06-21T14:56:51.528" v="16" actId="2696"/>
        <pc:sldMkLst>
          <pc:docMk/>
          <pc:sldMk cId="3597821629" sldId="279"/>
        </pc:sldMkLst>
      </pc:sldChg>
      <pc:sldChg chg="del">
        <pc:chgData name="Nora Arifi" userId="6bc848ad-b972-4b52-ae7f-da2084360fbf" providerId="ADAL" clId="{6AF263C3-02A3-409F-8EF4-B311C4CAD7B9}" dt="2019-06-21T14:56:53.335" v="18" actId="2696"/>
        <pc:sldMkLst>
          <pc:docMk/>
          <pc:sldMk cId="3341908502" sldId="287"/>
        </pc:sldMkLst>
      </pc:sldChg>
      <pc:sldChg chg="del">
        <pc:chgData name="Nora Arifi" userId="6bc848ad-b972-4b52-ae7f-da2084360fbf" providerId="ADAL" clId="{6AF263C3-02A3-409F-8EF4-B311C4CAD7B9}" dt="2019-06-21T14:56:52.565" v="17" actId="2696"/>
        <pc:sldMkLst>
          <pc:docMk/>
          <pc:sldMk cId="2876980816" sldId="288"/>
        </pc:sldMkLst>
      </pc:sldChg>
      <pc:sldChg chg="addSp delSp modSp del mod">
        <pc:chgData name="Nora Arifi" userId="6bc848ad-b972-4b52-ae7f-da2084360fbf" providerId="ADAL" clId="{6AF263C3-02A3-409F-8EF4-B311C4CAD7B9}" dt="2019-06-21T14:56:51.244" v="15" actId="2696"/>
        <pc:sldMkLst>
          <pc:docMk/>
          <pc:sldMk cId="430025563" sldId="304"/>
        </pc:sldMkLst>
        <pc:graphicFrameChg chg="del">
          <ac:chgData name="Nora Arifi" userId="6bc848ad-b972-4b52-ae7f-da2084360fbf" providerId="ADAL" clId="{6AF263C3-02A3-409F-8EF4-B311C4CAD7B9}" dt="2019-06-21T14:49:57.167" v="14" actId="478"/>
          <ac:graphicFrameMkLst>
            <pc:docMk/>
            <pc:sldMk cId="430025563" sldId="304"/>
            <ac:graphicFrameMk id="5" creationId="{A42BDBF6-1D8B-4295-90CC-C2D33D419A22}"/>
          </ac:graphicFrameMkLst>
        </pc:graphicFrameChg>
        <pc:graphicFrameChg chg="del">
          <ac:chgData name="Nora Arifi" userId="6bc848ad-b972-4b52-ae7f-da2084360fbf" providerId="ADAL" clId="{6AF263C3-02A3-409F-8EF4-B311C4CAD7B9}" dt="2019-06-21T14:49:05.881" v="0" actId="478"/>
          <ac:graphicFrameMkLst>
            <pc:docMk/>
            <pc:sldMk cId="430025563" sldId="304"/>
            <ac:graphicFrameMk id="6" creationId="{70D02C3C-F933-4219-8C34-F89B937DFEFF}"/>
          </ac:graphicFrameMkLst>
        </pc:graphicFrameChg>
        <pc:graphicFrameChg chg="add del mod">
          <ac:chgData name="Nora Arifi" userId="6bc848ad-b972-4b52-ae7f-da2084360fbf" providerId="ADAL" clId="{6AF263C3-02A3-409F-8EF4-B311C4CAD7B9}" dt="2019-06-21T14:49:15.061" v="5" actId="478"/>
          <ac:graphicFrameMkLst>
            <pc:docMk/>
            <pc:sldMk cId="430025563" sldId="304"/>
            <ac:graphicFrameMk id="7" creationId="{8163318E-CF4F-4C6F-8341-C93B3AF5502E}"/>
          </ac:graphicFrameMkLst>
        </pc:graphicFrameChg>
        <pc:graphicFrameChg chg="add mod">
          <ac:chgData name="Nora Arifi" userId="6bc848ad-b972-4b52-ae7f-da2084360fbf" providerId="ADAL" clId="{6AF263C3-02A3-409F-8EF4-B311C4CAD7B9}" dt="2019-06-21T14:49:50.893" v="13" actId="1076"/>
          <ac:graphicFrameMkLst>
            <pc:docMk/>
            <pc:sldMk cId="430025563" sldId="304"/>
            <ac:graphicFrameMk id="8" creationId="{8163318E-CF4F-4C6F-8341-C93B3AF5502E}"/>
          </ac:graphicFrameMkLst>
        </pc:graphicFrameChg>
      </pc:sldChg>
      <pc:sldChg chg="modSp">
        <pc:chgData name="Nora Arifi" userId="6bc848ad-b972-4b52-ae7f-da2084360fbf" providerId="ADAL" clId="{6AF263C3-02A3-409F-8EF4-B311C4CAD7B9}" dt="2019-06-21T14:56:57.826" v="19" actId="1076"/>
        <pc:sldMkLst>
          <pc:docMk/>
          <pc:sldMk cId="1125112206" sldId="308"/>
        </pc:sldMkLst>
        <pc:picChg chg="mod">
          <ac:chgData name="Nora Arifi" userId="6bc848ad-b972-4b52-ae7f-da2084360fbf" providerId="ADAL" clId="{6AF263C3-02A3-409F-8EF4-B311C4CAD7B9}" dt="2019-06-21T14:56:57.826" v="19" actId="1076"/>
          <ac:picMkLst>
            <pc:docMk/>
            <pc:sldMk cId="1125112206" sldId="308"/>
            <ac:picMk id="5" creationId="{95466B2B-0257-4A77-99CC-BF4D8512317F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949491"/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r>
              <a:rPr lang="en-US"/>
              <a:t>Odobreni zajma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949491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'Development SRB'!$B$4</c:f>
              <c:strCache>
                <c:ptCount val="1"/>
                <c:pt idx="0">
                  <c:v>Odobreni iznos zajma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hade val="51000"/>
                    <a:satMod val="130000"/>
                  </a:schemeClr>
                </a:gs>
                <a:gs pos="80000">
                  <a:schemeClr val="accent1">
                    <a:shade val="65000"/>
                    <a:shade val="93000"/>
                    <a:satMod val="130000"/>
                  </a:schemeClr>
                </a:gs>
                <a:gs pos="100000">
                  <a:schemeClr val="accent1">
                    <a:shade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'Development SRB'!$C$3:$AI$3</c:f>
              <c:numCache>
                <c:formatCode>mmm\-yy</c:formatCode>
                <c:ptCount val="12"/>
                <c:pt idx="0">
                  <c:v>43281</c:v>
                </c:pt>
                <c:pt idx="1">
                  <c:v>43312</c:v>
                </c:pt>
                <c:pt idx="2">
                  <c:v>43343</c:v>
                </c:pt>
                <c:pt idx="3">
                  <c:v>43373</c:v>
                </c:pt>
                <c:pt idx="4">
                  <c:v>43404</c:v>
                </c:pt>
                <c:pt idx="5">
                  <c:v>43434</c:v>
                </c:pt>
                <c:pt idx="6">
                  <c:v>43465</c:v>
                </c:pt>
                <c:pt idx="7">
                  <c:v>43496</c:v>
                </c:pt>
                <c:pt idx="8">
                  <c:v>43524</c:v>
                </c:pt>
                <c:pt idx="9">
                  <c:v>43555</c:v>
                </c:pt>
                <c:pt idx="10">
                  <c:v>43585</c:v>
                </c:pt>
                <c:pt idx="11">
                  <c:v>43616</c:v>
                </c:pt>
              </c:numCache>
            </c:numRef>
          </c:cat>
          <c:val>
            <c:numRef>
              <c:f>'Development SRB'!$C$4:$AI$4</c:f>
              <c:numCache>
                <c:formatCode>#,##0</c:formatCode>
                <c:ptCount val="12"/>
                <c:pt idx="0">
                  <c:v>54531955.859999999</c:v>
                </c:pt>
                <c:pt idx="1">
                  <c:v>57913155.859999999</c:v>
                </c:pt>
                <c:pt idx="2">
                  <c:v>62288155.859999999</c:v>
                </c:pt>
                <c:pt idx="3">
                  <c:v>66407655.859999999</c:v>
                </c:pt>
                <c:pt idx="4">
                  <c:v>74131055.859999999</c:v>
                </c:pt>
                <c:pt idx="5">
                  <c:v>78467155.859999999</c:v>
                </c:pt>
                <c:pt idx="6">
                  <c:v>87159137.859999999</c:v>
                </c:pt>
                <c:pt idx="7">
                  <c:v>90869237.859999999</c:v>
                </c:pt>
                <c:pt idx="8">
                  <c:v>93822837</c:v>
                </c:pt>
                <c:pt idx="9">
                  <c:v>99611499.950000003</c:v>
                </c:pt>
                <c:pt idx="10">
                  <c:v>104824599.95</c:v>
                </c:pt>
                <c:pt idx="11">
                  <c:v>110690836.09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B4-401E-BF30-DB156EF5BC74}"/>
            </c:ext>
          </c:extLst>
        </c:ser>
        <c:ser>
          <c:idx val="2"/>
          <c:order val="2"/>
          <c:tx>
            <c:strRef>
              <c:f>'Development SRB'!$B$6</c:f>
              <c:strCache>
                <c:ptCount val="1"/>
                <c:pt idx="0">
                  <c:v>Odobreni iznos jemstva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hade val="51000"/>
                    <a:satMod val="130000"/>
                  </a:schemeClr>
                </a:gs>
                <a:gs pos="80000">
                  <a:schemeClr val="accent1">
                    <a:tint val="65000"/>
                    <a:shade val="93000"/>
                    <a:satMod val="130000"/>
                  </a:schemeClr>
                </a:gs>
                <a:gs pos="100000">
                  <a:schemeClr val="accent1">
                    <a:tint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'Development SRB'!$C$3:$AI$3</c:f>
              <c:numCache>
                <c:formatCode>mmm\-yy</c:formatCode>
                <c:ptCount val="12"/>
                <c:pt idx="0">
                  <c:v>43281</c:v>
                </c:pt>
                <c:pt idx="1">
                  <c:v>43312</c:v>
                </c:pt>
                <c:pt idx="2">
                  <c:v>43343</c:v>
                </c:pt>
                <c:pt idx="3">
                  <c:v>43373</c:v>
                </c:pt>
                <c:pt idx="4">
                  <c:v>43404</c:v>
                </c:pt>
                <c:pt idx="5">
                  <c:v>43434</c:v>
                </c:pt>
                <c:pt idx="6">
                  <c:v>43465</c:v>
                </c:pt>
                <c:pt idx="7">
                  <c:v>43496</c:v>
                </c:pt>
                <c:pt idx="8">
                  <c:v>43524</c:v>
                </c:pt>
                <c:pt idx="9">
                  <c:v>43555</c:v>
                </c:pt>
                <c:pt idx="10">
                  <c:v>43585</c:v>
                </c:pt>
                <c:pt idx="11">
                  <c:v>43616</c:v>
                </c:pt>
              </c:numCache>
            </c:numRef>
          </c:cat>
          <c:val>
            <c:numRef>
              <c:f>'Development SRB'!$C$6:$AI$6</c:f>
              <c:numCache>
                <c:formatCode>#,##0</c:formatCode>
                <c:ptCount val="12"/>
                <c:pt idx="0">
                  <c:v>26021482.931620002</c:v>
                </c:pt>
                <c:pt idx="1">
                  <c:v>27641682.931620002</c:v>
                </c:pt>
                <c:pt idx="2">
                  <c:v>29768482.931620002</c:v>
                </c:pt>
                <c:pt idx="3">
                  <c:v>31695332.931620002</c:v>
                </c:pt>
                <c:pt idx="4">
                  <c:v>35423082.931620002</c:v>
                </c:pt>
                <c:pt idx="5">
                  <c:v>37487132.931620002</c:v>
                </c:pt>
                <c:pt idx="6">
                  <c:v>41665723.931620002</c:v>
                </c:pt>
                <c:pt idx="7">
                  <c:v>43401854.931620002</c:v>
                </c:pt>
                <c:pt idx="8">
                  <c:v>44810054</c:v>
                </c:pt>
                <c:pt idx="9">
                  <c:v>47519785.976620004</c:v>
                </c:pt>
                <c:pt idx="10">
                  <c:v>50079325.976620004</c:v>
                </c:pt>
                <c:pt idx="11">
                  <c:v>52929944.046620004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B4-401E-BF30-DB156EF5BC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0305808"/>
        <c:axId val="1378123376"/>
      </c:barChart>
      <c:lineChart>
        <c:grouping val="standard"/>
        <c:varyColors val="0"/>
        <c:ser>
          <c:idx val="1"/>
          <c:order val="1"/>
          <c:tx>
            <c:strRef>
              <c:f>'Development SRB'!$B$8</c:f>
              <c:strCache>
                <c:ptCount val="1"/>
                <c:pt idx="0">
                  <c:v>Broj zajmova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multiLvlStrRef>
              <c:f>'Development SRB'!$C$3:$J$3</c:f>
            </c:multiLvlStrRef>
          </c:cat>
          <c:val>
            <c:numRef>
              <c:f>'Development SRB'!$C$8:$AI$8</c:f>
              <c:numCache>
                <c:formatCode>#,##0</c:formatCode>
                <c:ptCount val="12"/>
                <c:pt idx="0">
                  <c:v>1482</c:v>
                </c:pt>
                <c:pt idx="1">
                  <c:v>1573</c:v>
                </c:pt>
                <c:pt idx="2">
                  <c:v>1657</c:v>
                </c:pt>
                <c:pt idx="3">
                  <c:v>1763</c:v>
                </c:pt>
                <c:pt idx="4">
                  <c:v>1942</c:v>
                </c:pt>
                <c:pt idx="5">
                  <c:v>2047</c:v>
                </c:pt>
                <c:pt idx="6">
                  <c:v>2262</c:v>
                </c:pt>
                <c:pt idx="7">
                  <c:v>2337</c:v>
                </c:pt>
                <c:pt idx="8">
                  <c:v>2409</c:v>
                </c:pt>
                <c:pt idx="9">
                  <c:v>2560</c:v>
                </c:pt>
                <c:pt idx="10">
                  <c:v>2707</c:v>
                </c:pt>
                <c:pt idx="11">
                  <c:v>2893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BB4-401E-BF30-DB156EF5BC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0310800"/>
        <c:axId val="1377521680"/>
      </c:lineChart>
      <c:dateAx>
        <c:axId val="140030580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949491"/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en-US"/>
          </a:p>
        </c:txPr>
        <c:crossAx val="1378123376"/>
        <c:crosses val="autoZero"/>
        <c:auto val="1"/>
        <c:lblOffset val="100"/>
        <c:baseTimeUnit val="months"/>
      </c:dateAx>
      <c:valAx>
        <c:axId val="137812337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949491"/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en-US"/>
          </a:p>
        </c:txPr>
        <c:crossAx val="1400305808"/>
        <c:crosses val="autoZero"/>
        <c:crossBetween val="between"/>
      </c:valAx>
      <c:valAx>
        <c:axId val="1377521680"/>
        <c:scaling>
          <c:orientation val="minMax"/>
        </c:scaling>
        <c:delete val="0"/>
        <c:axPos val="r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949491"/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en-US"/>
          </a:p>
        </c:txPr>
        <c:crossAx val="1400310800"/>
        <c:crosses val="max"/>
        <c:crossBetween val="between"/>
      </c:valAx>
      <c:catAx>
        <c:axId val="1400310800"/>
        <c:scaling>
          <c:orientation val="minMax"/>
        </c:scaling>
        <c:delete val="1"/>
        <c:axPos val="b"/>
        <c:numFmt formatCode="mmm\-yy" sourceLinked="1"/>
        <c:majorTickMark val="none"/>
        <c:minorTickMark val="none"/>
        <c:tickLblPos val="nextTo"/>
        <c:crossAx val="13775216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949491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rgbClr val="949491"/>
          </a:solidFill>
          <a:latin typeface="Candara" panose="020E0502030303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Podela zajmova po regionu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'Regions SRB'!$D$2</c:f>
              <c:strCache>
                <c:ptCount val="1"/>
                <c:pt idx="0">
                  <c:v>Odobreni iznos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4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F675-4763-B092-E94EEB51C17F}"/>
              </c:ext>
            </c:extLst>
          </c:dPt>
          <c:dPt>
            <c:idx val="1"/>
            <c:bubble3D val="0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F675-4763-B092-E94EEB51C17F}"/>
              </c:ext>
            </c:extLst>
          </c:dPt>
          <c:dPt>
            <c:idx val="2"/>
            <c:bubble3D val="0"/>
            <c:spPr>
              <a:solidFill>
                <a:schemeClr val="accent1">
                  <a:shade val="82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F675-4763-B092-E94EEB51C17F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F675-4763-B092-E94EEB51C17F}"/>
              </c:ext>
            </c:extLst>
          </c:dPt>
          <c:dPt>
            <c:idx val="4"/>
            <c:bubble3D val="0"/>
            <c:spPr>
              <a:solidFill>
                <a:schemeClr val="accent1">
                  <a:tint val="83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F675-4763-B092-E94EEB51C17F}"/>
              </c:ext>
            </c:extLst>
          </c:dPt>
          <c:dPt>
            <c:idx val="5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F675-4763-B092-E94EEB51C17F}"/>
              </c:ext>
            </c:extLst>
          </c:dPt>
          <c:dPt>
            <c:idx val="6"/>
            <c:bubble3D val="0"/>
            <c:spPr>
              <a:solidFill>
                <a:schemeClr val="accent1">
                  <a:tint val="4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F675-4763-B092-E94EEB51C17F}"/>
              </c:ext>
            </c:extLst>
          </c:dPt>
          <c:dLbls>
            <c:dLbl>
              <c:idx val="0"/>
              <c:layout>
                <c:manualLayout>
                  <c:x val="-4.0899795501022497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75-4763-B092-E94EEB51C17F}"/>
                </c:ext>
              </c:extLst>
            </c:dLbl>
            <c:dLbl>
              <c:idx val="1"/>
              <c:layout>
                <c:manualLayout>
                  <c:x val="-1.0906612133605999E-2"/>
                  <c:y val="-2.19142153373624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75-4763-B092-E94EEB51C17F}"/>
                </c:ext>
              </c:extLst>
            </c:dLbl>
            <c:dLbl>
              <c:idx val="2"/>
              <c:layout>
                <c:manualLayout>
                  <c:x val="9.9976122958684611E-17"/>
                  <c:y val="-1.09571076686812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75-4763-B092-E94EEB51C17F}"/>
                </c:ext>
              </c:extLst>
            </c:dLbl>
            <c:dLbl>
              <c:idx val="3"/>
              <c:layout>
                <c:manualLayout>
                  <c:x val="-3.2840722495893707E-3"/>
                  <c:y val="-6.15238453380693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675-4763-B092-E94EEB51C17F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F675-4763-B092-E94EEB51C17F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F675-4763-B092-E94EEB51C17F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F675-4763-B092-E94EEB51C1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'Regions SRB'!$B$3:$B$9</c:f>
              <c:strCache>
                <c:ptCount val="7"/>
                <c:pt idx="0">
                  <c:v>Uroševac</c:v>
                </c:pt>
                <c:pt idx="1">
                  <c:v>Djakovica</c:v>
                </c:pt>
                <c:pt idx="2">
                  <c:v>Gnjilane</c:v>
                </c:pt>
                <c:pt idx="3">
                  <c:v>Mitrovica</c:v>
                </c:pt>
                <c:pt idx="4">
                  <c:v>Peć</c:v>
                </c:pt>
                <c:pt idx="5">
                  <c:v>Priština</c:v>
                </c:pt>
                <c:pt idx="6">
                  <c:v>Prizren</c:v>
                </c:pt>
              </c:strCache>
            </c:strRef>
          </c:cat>
          <c:val>
            <c:numRef>
              <c:f>'Regions SRB'!$D$3:$D$9</c:f>
              <c:numCache>
                <c:formatCode>#,##0</c:formatCode>
                <c:ptCount val="7"/>
                <c:pt idx="0">
                  <c:v>10575700</c:v>
                </c:pt>
                <c:pt idx="1">
                  <c:v>3581000</c:v>
                </c:pt>
                <c:pt idx="2">
                  <c:v>6267745</c:v>
                </c:pt>
                <c:pt idx="3">
                  <c:v>5551600</c:v>
                </c:pt>
                <c:pt idx="4">
                  <c:v>8291426.2199999997</c:v>
                </c:pt>
                <c:pt idx="5">
                  <c:v>61170764.870000005</c:v>
                </c:pt>
                <c:pt idx="6">
                  <c:v>15252600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675-4763-B092-E94EEB51C17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Svrha zajma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'Purpose SRB'!$D$2</c:f>
              <c:strCache>
                <c:ptCount val="1"/>
                <c:pt idx="0">
                  <c:v>Odobreni iznos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10BE-4311-9374-F3734C0F1D77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10BE-4311-9374-F3734C0F1D77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10BE-4311-9374-F3734C0F1D77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10BE-4311-9374-F3734C0F1D77}"/>
              </c:ext>
            </c:extLst>
          </c:dPt>
          <c:dPt>
            <c:idx val="4"/>
            <c:bubble3D val="0"/>
            <c:spPr>
              <a:solidFill>
                <a:schemeClr val="accent1">
                  <a:tint val="3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10BE-4311-9374-F3734C0F1D77}"/>
              </c:ext>
            </c:extLst>
          </c:dPt>
          <c:dPt>
            <c:idx val="5"/>
            <c:bubble3D val="0"/>
            <c:spPr>
              <a:solidFill>
                <a:schemeClr val="accent1">
                  <a:tint val="2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10BE-4311-9374-F3734C0F1D77}"/>
              </c:ext>
            </c:extLst>
          </c:dPt>
          <c:dPt>
            <c:idx val="6"/>
            <c:bubble3D val="0"/>
            <c:spPr>
              <a:solidFill>
                <a:schemeClr val="accent1">
                  <a:tint val="7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10BE-4311-9374-F3734C0F1D77}"/>
              </c:ext>
            </c:extLst>
          </c:dPt>
          <c:dPt>
            <c:idx val="7"/>
            <c:bubble3D val="0"/>
            <c:spPr>
              <a:solidFill>
                <a:schemeClr val="accent1">
                  <a:tint val="4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10BE-4311-9374-F3734C0F1D77}"/>
              </c:ext>
            </c:extLst>
          </c:dPt>
          <c:dPt>
            <c:idx val="8"/>
            <c:bubble3D val="0"/>
            <c:spPr>
              <a:solidFill>
                <a:schemeClr val="accent1">
                  <a:tint val="1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10BE-4311-9374-F3734C0F1D77}"/>
              </c:ext>
            </c:extLst>
          </c:dPt>
          <c:dPt>
            <c:idx val="9"/>
            <c:bubble3D val="0"/>
            <c:spPr>
              <a:solidFill>
                <a:schemeClr val="accent1">
                  <a:tint val="9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10BE-4311-9374-F3734C0F1D77}"/>
              </c:ext>
            </c:extLst>
          </c:dPt>
          <c:dPt>
            <c:idx val="10"/>
            <c:bubble3D val="0"/>
            <c:spPr>
              <a:solidFill>
                <a:schemeClr val="accent1">
                  <a:tint val="62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10BE-4311-9374-F3734C0F1D77}"/>
              </c:ext>
            </c:extLst>
          </c:dPt>
          <c:dLbls>
            <c:dLbl>
              <c:idx val="0"/>
              <c:layout>
                <c:manualLayout>
                  <c:x val="4.894377729842727E-2"/>
                  <c:y val="2.94117647058823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64363117847062"/>
                      <c:h val="0.254019607843137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0BE-4311-9374-F3734C0F1D77}"/>
                </c:ext>
              </c:extLst>
            </c:dLbl>
            <c:dLbl>
              <c:idx val="1"/>
              <c:layout>
                <c:manualLayout>
                  <c:x val="3.7507785937680553E-2"/>
                  <c:y val="4.18797282692604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BE-4311-9374-F3734C0F1D77}"/>
                </c:ext>
              </c:extLst>
            </c:dLbl>
            <c:dLbl>
              <c:idx val="2"/>
              <c:layout>
                <c:manualLayout>
                  <c:x val="5.0599098345521332E-4"/>
                  <c:y val="-2.714991508414389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810593384747921"/>
                      <c:h val="0.254019607843137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0BE-4311-9374-F3734C0F1D77}"/>
                </c:ext>
              </c:extLst>
            </c:dLbl>
            <c:dLbl>
              <c:idx val="3"/>
              <c:layout>
                <c:manualLayout>
                  <c:x val="-4.2125563335491008E-2"/>
                  <c:y val="5.875019299058183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66003613238771"/>
                      <c:h val="0.134362745098039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0BE-4311-9374-F3734C0F1D77}"/>
                </c:ext>
              </c:extLst>
            </c:dLbl>
            <c:dLbl>
              <c:idx val="4"/>
              <c:layout>
                <c:manualLayout>
                  <c:x val="2.777777777777676E-3"/>
                  <c:y val="-5.55555555555554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0BE-4311-9374-F3734C0F1D7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10BE-4311-9374-F3734C0F1D77}"/>
                </c:ext>
              </c:extLst>
            </c:dLbl>
            <c:dLbl>
              <c:idx val="6"/>
              <c:layout>
                <c:manualLayout>
                  <c:x val="-5.5555555555555552E-2"/>
                  <c:y val="2.31481481481481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0BE-4311-9374-F3734C0F1D77}"/>
                </c:ext>
              </c:extLst>
            </c:dLbl>
            <c:dLbl>
              <c:idx val="7"/>
              <c:layout>
                <c:manualLayout>
                  <c:x val="-0.10555555555555556"/>
                  <c:y val="2.77777777777777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0BE-4311-9374-F3734C0F1D77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10BE-4311-9374-F3734C0F1D77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10BE-4311-9374-F3734C0F1D77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10BE-4311-9374-F3734C0F1D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'Purpose SRB'!$B$3:$B$6</c:f>
              <c:strCache>
                <c:ptCount val="4"/>
                <c:pt idx="0">
                  <c:v>Izgradnja/Renoviranje/Zemlja</c:v>
                </c:pt>
                <c:pt idx="1">
                  <c:v>Oprema</c:v>
                </c:pt>
                <c:pt idx="2">
                  <c:v>Obrtni kapital</c:v>
                </c:pt>
                <c:pt idx="3">
                  <c:v>Drugo</c:v>
                </c:pt>
              </c:strCache>
            </c:strRef>
          </c:cat>
          <c:val>
            <c:numRef>
              <c:f>'Purpose SRB'!$D$3:$D$6</c:f>
              <c:numCache>
                <c:formatCode>#,##0</c:formatCode>
                <c:ptCount val="4"/>
                <c:pt idx="0">
                  <c:v>27203209.52</c:v>
                </c:pt>
                <c:pt idx="1">
                  <c:v>32587003.219999999</c:v>
                </c:pt>
                <c:pt idx="2">
                  <c:v>35938591.140000001</c:v>
                </c:pt>
                <c:pt idx="3">
                  <c:v>14962032.210000001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0BE-4311-9374-F3734C0F1D7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68D26-9A27-415E-835D-079837881C2E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11BFB-8F30-4067-87E6-AE9DC578E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6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11BFB-8F30-4067-87E6-AE9DC578EF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45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6" y="2125983"/>
            <a:ext cx="77724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9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44" b="0" i="0">
                <a:solidFill>
                  <a:srgbClr val="3DB2AF"/>
                </a:solidFill>
                <a:latin typeface="Arial"/>
                <a:cs typeface="Arial"/>
              </a:defRPr>
            </a:lvl1pPr>
          </a:lstStyle>
          <a:p>
            <a:pPr marL="35719" marR="14288">
              <a:lnSpc>
                <a:spcPct val="104000"/>
              </a:lnSpc>
              <a:spcBef>
                <a:spcPts val="42"/>
              </a:spcBef>
            </a:pPr>
            <a:r>
              <a:rPr lang="en-US" spc="-14"/>
              <a:t>FONDI </a:t>
            </a:r>
            <a:r>
              <a:rPr lang="en-US" spc="-42"/>
              <a:t>KOSOVAR </a:t>
            </a:r>
            <a:r>
              <a:rPr lang="en-US" spc="-70"/>
              <a:t>PËR </a:t>
            </a:r>
            <a:r>
              <a:rPr lang="en-US" spc="-28"/>
              <a:t>GARANCI </a:t>
            </a:r>
            <a:r>
              <a:rPr lang="en-US" spc="-42"/>
              <a:t>KREDITORE  KOSOVSKI </a:t>
            </a:r>
            <a:r>
              <a:rPr lang="en-US"/>
              <a:t>FOND </a:t>
            </a:r>
            <a:r>
              <a:rPr lang="en-US" spc="-14"/>
              <a:t>ZA </a:t>
            </a:r>
            <a:r>
              <a:rPr lang="en-US" spc="-28"/>
              <a:t>KREDITNO JEMSTVO  </a:t>
            </a:r>
            <a:r>
              <a:rPr lang="en-US" spc="-14"/>
              <a:t>KOSOVO </a:t>
            </a:r>
            <a:r>
              <a:rPr lang="en-US" spc="-42"/>
              <a:t>CREDIT GUARANTEE</a:t>
            </a:r>
            <a:r>
              <a:rPr lang="en-US" spc="-155"/>
              <a:t> </a:t>
            </a:r>
            <a:r>
              <a:rPr lang="en-US" spc="-14"/>
              <a:t>FUND</a:t>
            </a:r>
            <a:endParaRPr lang="en-US" spc="-14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07" y="294"/>
            <a:ext cx="9134888" cy="6849070"/>
          </a:xfrm>
          <a:custGeom>
            <a:avLst/>
            <a:gdLst/>
            <a:ahLst/>
            <a:cxnLst/>
            <a:rect l="l" t="t" r="r" b="b"/>
            <a:pathLst>
              <a:path w="3818890" h="2435225">
                <a:moveTo>
                  <a:pt x="3818463" y="0"/>
                </a:moveTo>
                <a:lnTo>
                  <a:pt x="0" y="0"/>
                </a:lnTo>
                <a:lnTo>
                  <a:pt x="0" y="2435142"/>
                </a:lnTo>
                <a:lnTo>
                  <a:pt x="3818463" y="2435142"/>
                </a:lnTo>
                <a:lnTo>
                  <a:pt x="3818463" y="0"/>
                </a:lnTo>
                <a:close/>
              </a:path>
            </a:pathLst>
          </a:custGeom>
          <a:solidFill>
            <a:srgbClr val="3DB2AF"/>
          </a:solidFill>
        </p:spPr>
        <p:txBody>
          <a:bodyPr wrap="square" lIns="0" tIns="0" rIns="0" bIns="0" rtlCol="0"/>
          <a:lstStyle/>
          <a:p>
            <a:endParaRPr sz="506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0752" y="568890"/>
            <a:ext cx="8042507" cy="153888"/>
          </a:xfrm>
        </p:spPr>
        <p:txBody>
          <a:bodyPr lIns="0" tIns="0" rIns="0" bIns="0"/>
          <a:lstStyle>
            <a:lvl1pPr>
              <a:defRPr dirty="0"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3" y="1577350"/>
            <a:ext cx="8229600" cy="276999"/>
          </a:xfrm>
        </p:spPr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44" b="0" i="0">
                <a:solidFill>
                  <a:srgbClr val="3DB2AF"/>
                </a:solidFill>
                <a:latin typeface="Arial"/>
                <a:cs typeface="Arial"/>
              </a:defRPr>
            </a:lvl1pPr>
          </a:lstStyle>
          <a:p>
            <a:pPr marL="35719" marR="14288">
              <a:lnSpc>
                <a:spcPct val="104000"/>
              </a:lnSpc>
              <a:spcBef>
                <a:spcPts val="42"/>
              </a:spcBef>
            </a:pPr>
            <a:r>
              <a:rPr lang="en-US" spc="-14"/>
              <a:t>FONDI </a:t>
            </a:r>
            <a:r>
              <a:rPr lang="en-US" spc="-42"/>
              <a:t>KOSOVAR </a:t>
            </a:r>
            <a:r>
              <a:rPr lang="en-US" spc="-70"/>
              <a:t>PËR </a:t>
            </a:r>
            <a:r>
              <a:rPr lang="en-US" spc="-28"/>
              <a:t>GARANCI </a:t>
            </a:r>
            <a:r>
              <a:rPr lang="en-US" spc="-42"/>
              <a:t>KREDITORE  KOSOVSKI </a:t>
            </a:r>
            <a:r>
              <a:rPr lang="en-US"/>
              <a:t>FOND </a:t>
            </a:r>
            <a:r>
              <a:rPr lang="en-US" spc="-14"/>
              <a:t>ZA </a:t>
            </a:r>
            <a:r>
              <a:rPr lang="en-US" spc="-28"/>
              <a:t>KREDITNO JEMSTVO  </a:t>
            </a:r>
            <a:r>
              <a:rPr lang="en-US" spc="-14"/>
              <a:t>KOSOVO </a:t>
            </a:r>
            <a:r>
              <a:rPr lang="en-US" spc="-42"/>
              <a:t>CREDIT GUARANTEE</a:t>
            </a:r>
            <a:r>
              <a:rPr lang="en-US" spc="-155"/>
              <a:t> </a:t>
            </a:r>
            <a:r>
              <a:rPr lang="en-US" spc="-14"/>
              <a:t>FUND</a:t>
            </a:r>
            <a:endParaRPr lang="en-US" spc="-14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0752" y="568893"/>
            <a:ext cx="8042507" cy="432748"/>
          </a:xfrm>
        </p:spPr>
        <p:txBody>
          <a:bodyPr lIns="0" tIns="0" rIns="0" bIns="0"/>
          <a:lstStyle>
            <a:lvl1pPr>
              <a:defRPr sz="2813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3" y="157735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5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44" b="0" i="0">
                <a:solidFill>
                  <a:srgbClr val="3DB2AF"/>
                </a:solidFill>
                <a:latin typeface="Arial"/>
                <a:cs typeface="Arial"/>
              </a:defRPr>
            </a:lvl1pPr>
          </a:lstStyle>
          <a:p>
            <a:pPr marL="35719" marR="14288">
              <a:lnSpc>
                <a:spcPct val="104000"/>
              </a:lnSpc>
              <a:spcBef>
                <a:spcPts val="42"/>
              </a:spcBef>
            </a:pPr>
            <a:r>
              <a:rPr lang="en-US" spc="-14"/>
              <a:t>FONDI </a:t>
            </a:r>
            <a:r>
              <a:rPr lang="en-US" spc="-42"/>
              <a:t>KOSOVAR </a:t>
            </a:r>
            <a:r>
              <a:rPr lang="en-US" spc="-70"/>
              <a:t>PËR </a:t>
            </a:r>
            <a:r>
              <a:rPr lang="en-US" spc="-28"/>
              <a:t>GARANCI </a:t>
            </a:r>
            <a:r>
              <a:rPr lang="en-US" spc="-42"/>
              <a:t>KREDITORE  KOSOVSKI </a:t>
            </a:r>
            <a:r>
              <a:rPr lang="en-US"/>
              <a:t>FOND </a:t>
            </a:r>
            <a:r>
              <a:rPr lang="en-US" spc="-14"/>
              <a:t>ZA </a:t>
            </a:r>
            <a:r>
              <a:rPr lang="en-US" spc="-28"/>
              <a:t>KREDITNO JEMSTVO  </a:t>
            </a:r>
            <a:r>
              <a:rPr lang="en-US" spc="-14"/>
              <a:t>KOSOVO </a:t>
            </a:r>
            <a:r>
              <a:rPr lang="en-US" spc="-42"/>
              <a:t>CREDIT GUARANTEE</a:t>
            </a:r>
            <a:r>
              <a:rPr lang="en-US" spc="-155"/>
              <a:t> </a:t>
            </a:r>
            <a:r>
              <a:rPr lang="en-US" spc="-14"/>
              <a:t>FUND</a:t>
            </a:r>
            <a:endParaRPr lang="en-US" spc="-14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5" y="294"/>
            <a:ext cx="9134888" cy="6849070"/>
          </a:xfrm>
          <a:custGeom>
            <a:avLst/>
            <a:gdLst/>
            <a:ahLst/>
            <a:cxnLst/>
            <a:rect l="l" t="t" r="r" b="b"/>
            <a:pathLst>
              <a:path w="3818890" h="2435225">
                <a:moveTo>
                  <a:pt x="0" y="2435150"/>
                </a:moveTo>
                <a:lnTo>
                  <a:pt x="3818459" y="2435150"/>
                </a:lnTo>
                <a:lnTo>
                  <a:pt x="3818459" y="0"/>
                </a:lnTo>
                <a:lnTo>
                  <a:pt x="0" y="0"/>
                </a:lnTo>
                <a:lnTo>
                  <a:pt x="0" y="2435150"/>
                </a:lnTo>
                <a:close/>
              </a:path>
            </a:pathLst>
          </a:custGeom>
          <a:solidFill>
            <a:srgbClr val="3DB2AF"/>
          </a:solidFill>
        </p:spPr>
        <p:txBody>
          <a:bodyPr wrap="square" lIns="0" tIns="0" rIns="0" bIns="0" rtlCol="0"/>
          <a:lstStyle/>
          <a:p>
            <a:endParaRPr sz="506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0752" y="568890"/>
            <a:ext cx="8042507" cy="432810"/>
          </a:xfrm>
        </p:spPr>
        <p:txBody>
          <a:bodyPr lIns="0" tIns="0" rIns="0" bIns="0"/>
          <a:lstStyle>
            <a:lvl1pPr>
              <a:defRPr sz="2813" b="0" i="0" u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44" b="0" i="0">
                <a:solidFill>
                  <a:srgbClr val="3DB2AF"/>
                </a:solidFill>
                <a:latin typeface="Arial"/>
                <a:cs typeface="Arial"/>
              </a:defRPr>
            </a:lvl1pPr>
          </a:lstStyle>
          <a:p>
            <a:pPr marL="35719" marR="14288">
              <a:lnSpc>
                <a:spcPct val="104000"/>
              </a:lnSpc>
              <a:spcBef>
                <a:spcPts val="42"/>
              </a:spcBef>
            </a:pPr>
            <a:r>
              <a:rPr lang="en-US" spc="-14"/>
              <a:t>FONDI </a:t>
            </a:r>
            <a:r>
              <a:rPr lang="en-US" spc="-42"/>
              <a:t>KOSOVAR </a:t>
            </a:r>
            <a:r>
              <a:rPr lang="en-US" spc="-70"/>
              <a:t>PËR </a:t>
            </a:r>
            <a:r>
              <a:rPr lang="en-US" spc="-28"/>
              <a:t>GARANCI </a:t>
            </a:r>
            <a:r>
              <a:rPr lang="en-US" spc="-42"/>
              <a:t>KREDITORE  KOSOVSKI </a:t>
            </a:r>
            <a:r>
              <a:rPr lang="en-US"/>
              <a:t>FOND </a:t>
            </a:r>
            <a:r>
              <a:rPr lang="en-US" spc="-14"/>
              <a:t>ZA </a:t>
            </a:r>
            <a:r>
              <a:rPr lang="en-US" spc="-28"/>
              <a:t>KREDITNO JEMSTVO  </a:t>
            </a:r>
            <a:r>
              <a:rPr lang="en-US" spc="-14"/>
              <a:t>KOSOVO </a:t>
            </a:r>
            <a:r>
              <a:rPr lang="en-US" spc="-42"/>
              <a:t>CREDIT GUARANTEE</a:t>
            </a:r>
            <a:r>
              <a:rPr lang="en-US" spc="-155"/>
              <a:t> </a:t>
            </a:r>
            <a:r>
              <a:rPr lang="en-US" spc="-14"/>
              <a:t>FUND</a:t>
            </a:r>
            <a:endParaRPr lang="en-US" spc="-14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44" b="0" i="0">
                <a:solidFill>
                  <a:srgbClr val="3DB2AF"/>
                </a:solidFill>
                <a:latin typeface="Arial"/>
                <a:cs typeface="Arial"/>
              </a:defRPr>
            </a:lvl1pPr>
          </a:lstStyle>
          <a:p>
            <a:pPr marL="35719" marR="14288">
              <a:lnSpc>
                <a:spcPct val="104000"/>
              </a:lnSpc>
              <a:spcBef>
                <a:spcPts val="42"/>
              </a:spcBef>
            </a:pPr>
            <a:r>
              <a:rPr lang="en-US" spc="-14"/>
              <a:t>FONDI </a:t>
            </a:r>
            <a:r>
              <a:rPr lang="en-US" spc="-42"/>
              <a:t>KOSOVAR </a:t>
            </a:r>
            <a:r>
              <a:rPr lang="en-US" spc="-70"/>
              <a:t>PËR </a:t>
            </a:r>
            <a:r>
              <a:rPr lang="en-US" spc="-28"/>
              <a:t>GARANCI </a:t>
            </a:r>
            <a:r>
              <a:rPr lang="en-US" spc="-42"/>
              <a:t>KREDITORE  KOSOVSKI </a:t>
            </a:r>
            <a:r>
              <a:rPr lang="en-US"/>
              <a:t>FOND </a:t>
            </a:r>
            <a:r>
              <a:rPr lang="en-US" spc="-14"/>
              <a:t>ZA </a:t>
            </a:r>
            <a:r>
              <a:rPr lang="en-US" spc="-28"/>
              <a:t>KREDITNO JEMSTVO  </a:t>
            </a:r>
            <a:r>
              <a:rPr lang="en-US" spc="-14"/>
              <a:t>KOSOVO </a:t>
            </a:r>
            <a:r>
              <a:rPr lang="en-US" spc="-42"/>
              <a:t>CREDIT GUARANTEE</a:t>
            </a:r>
            <a:r>
              <a:rPr lang="en-US" spc="-155"/>
              <a:t> </a:t>
            </a:r>
            <a:r>
              <a:rPr lang="en-US" spc="-14"/>
              <a:t>FUND</a:t>
            </a:r>
            <a:endParaRPr lang="en-US" spc="-14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0752" y="568890"/>
            <a:ext cx="804250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3" y="157735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47512" y="5886685"/>
            <a:ext cx="1948795" cy="540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44" b="0" i="0">
                <a:solidFill>
                  <a:srgbClr val="3DB2AF"/>
                </a:solidFill>
                <a:latin typeface="Arial"/>
                <a:cs typeface="Arial"/>
              </a:defRPr>
            </a:lvl1pPr>
          </a:lstStyle>
          <a:p>
            <a:pPr marL="35719" marR="14288">
              <a:lnSpc>
                <a:spcPct val="104000"/>
              </a:lnSpc>
              <a:spcBef>
                <a:spcPts val="42"/>
              </a:spcBef>
            </a:pPr>
            <a:r>
              <a:rPr lang="en-US" spc="-14"/>
              <a:t>FONDI </a:t>
            </a:r>
            <a:r>
              <a:rPr lang="en-US" spc="-42"/>
              <a:t>KOSOVAR </a:t>
            </a:r>
            <a:r>
              <a:rPr lang="en-US" spc="-70"/>
              <a:t>PËR </a:t>
            </a:r>
            <a:r>
              <a:rPr lang="en-US" spc="-28"/>
              <a:t>GARANCI </a:t>
            </a:r>
            <a:r>
              <a:rPr lang="en-US" spc="-42"/>
              <a:t>KREDITORE  KOSOVSKI </a:t>
            </a:r>
            <a:r>
              <a:rPr lang="en-US"/>
              <a:t>FOND </a:t>
            </a:r>
            <a:r>
              <a:rPr lang="en-US" spc="-14"/>
              <a:t>ZA </a:t>
            </a:r>
            <a:r>
              <a:rPr lang="en-US" spc="-28"/>
              <a:t>KREDITNO JEMSTVO  </a:t>
            </a:r>
            <a:r>
              <a:rPr lang="en-US" spc="-14"/>
              <a:t>KOSOVO </a:t>
            </a:r>
            <a:r>
              <a:rPr lang="en-US" spc="-42"/>
              <a:t>CREDIT GUARANTEE</a:t>
            </a:r>
            <a:r>
              <a:rPr lang="en-US" spc="-155"/>
              <a:t> </a:t>
            </a:r>
            <a:r>
              <a:rPr lang="en-US" spc="-14"/>
              <a:t>FUND</a:t>
            </a:r>
            <a:endParaRPr lang="en-US" spc="-14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3" y="6377943"/>
            <a:ext cx="2103120" cy="1558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3" y="6377947"/>
            <a:ext cx="2103120" cy="779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285898">
        <a:defRPr>
          <a:latin typeface="+mn-lt"/>
          <a:ea typeface="+mn-ea"/>
          <a:cs typeface="+mn-cs"/>
        </a:defRPr>
      </a:lvl2pPr>
      <a:lvl3pPr marL="2571798">
        <a:defRPr>
          <a:latin typeface="+mn-lt"/>
          <a:ea typeface="+mn-ea"/>
          <a:cs typeface="+mn-cs"/>
        </a:defRPr>
      </a:lvl3pPr>
      <a:lvl4pPr marL="3857695">
        <a:defRPr>
          <a:latin typeface="+mn-lt"/>
          <a:ea typeface="+mn-ea"/>
          <a:cs typeface="+mn-cs"/>
        </a:defRPr>
      </a:lvl4pPr>
      <a:lvl5pPr marL="5143593">
        <a:defRPr>
          <a:latin typeface="+mn-lt"/>
          <a:ea typeface="+mn-ea"/>
          <a:cs typeface="+mn-cs"/>
        </a:defRPr>
      </a:lvl5pPr>
      <a:lvl6pPr marL="6429493">
        <a:defRPr>
          <a:latin typeface="+mn-lt"/>
          <a:ea typeface="+mn-ea"/>
          <a:cs typeface="+mn-cs"/>
        </a:defRPr>
      </a:lvl6pPr>
      <a:lvl7pPr marL="7715391">
        <a:defRPr>
          <a:latin typeface="+mn-lt"/>
          <a:ea typeface="+mn-ea"/>
          <a:cs typeface="+mn-cs"/>
        </a:defRPr>
      </a:lvl7pPr>
      <a:lvl8pPr marL="9001291">
        <a:defRPr>
          <a:latin typeface="+mn-lt"/>
          <a:ea typeface="+mn-ea"/>
          <a:cs typeface="+mn-cs"/>
        </a:defRPr>
      </a:lvl8pPr>
      <a:lvl9pPr marL="1028718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285898">
        <a:defRPr>
          <a:latin typeface="+mn-lt"/>
          <a:ea typeface="+mn-ea"/>
          <a:cs typeface="+mn-cs"/>
        </a:defRPr>
      </a:lvl2pPr>
      <a:lvl3pPr marL="2571798">
        <a:defRPr>
          <a:latin typeface="+mn-lt"/>
          <a:ea typeface="+mn-ea"/>
          <a:cs typeface="+mn-cs"/>
        </a:defRPr>
      </a:lvl3pPr>
      <a:lvl4pPr marL="3857695">
        <a:defRPr>
          <a:latin typeface="+mn-lt"/>
          <a:ea typeface="+mn-ea"/>
          <a:cs typeface="+mn-cs"/>
        </a:defRPr>
      </a:lvl4pPr>
      <a:lvl5pPr marL="5143593">
        <a:defRPr>
          <a:latin typeface="+mn-lt"/>
          <a:ea typeface="+mn-ea"/>
          <a:cs typeface="+mn-cs"/>
        </a:defRPr>
      </a:lvl5pPr>
      <a:lvl6pPr marL="6429493">
        <a:defRPr>
          <a:latin typeface="+mn-lt"/>
          <a:ea typeface="+mn-ea"/>
          <a:cs typeface="+mn-cs"/>
        </a:defRPr>
      </a:lvl6pPr>
      <a:lvl7pPr marL="7715391">
        <a:defRPr>
          <a:latin typeface="+mn-lt"/>
          <a:ea typeface="+mn-ea"/>
          <a:cs typeface="+mn-cs"/>
        </a:defRPr>
      </a:lvl7pPr>
      <a:lvl8pPr marL="9001291">
        <a:defRPr>
          <a:latin typeface="+mn-lt"/>
          <a:ea typeface="+mn-ea"/>
          <a:cs typeface="+mn-cs"/>
        </a:defRPr>
      </a:lvl8pPr>
      <a:lvl9pPr marL="1028718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Excel_Worksheet1.xlsx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700561"/>
            <a:ext cx="2588901" cy="25889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838200"/>
            <a:ext cx="7848599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652"/>
            <a:r>
              <a:rPr lang="en-US" sz="4800" spc="-98">
                <a:solidFill>
                  <a:srgbClr val="3DB2AF"/>
                </a:solidFill>
                <a:latin typeface="Museo Sans 700" panose="02000000000000000000" pitchFamily="50" charset="0"/>
                <a:cs typeface="Lucida Sans Unicode"/>
              </a:rPr>
              <a:t>RAZVOJ PORTFELIJA</a:t>
            </a:r>
            <a:endParaRPr sz="4800" spc="-98" dirty="0">
              <a:solidFill>
                <a:srgbClr val="3DB2AF"/>
              </a:solidFill>
              <a:latin typeface="Museo Sans 700" panose="02000000000000000000" pitchFamily="50" charset="0"/>
              <a:cs typeface="Lucida Sans Unicod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43600"/>
            <a:ext cx="2759446" cy="4286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1295400" y="330200"/>
            <a:ext cx="7848600" cy="6492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719"/>
            <a:r>
              <a:rPr lang="en-US" sz="4219" spc="-98" dirty="0">
                <a:solidFill>
                  <a:srgbClr val="3DB2AF"/>
                </a:solidFill>
                <a:latin typeface="Museo Sans 700" panose="02000000000000000000" pitchFamily="50" charset="0"/>
                <a:cs typeface="Lucida Sans Unicode"/>
              </a:rPr>
              <a:t>STATISTIKA O ZAJMOVIMA</a:t>
            </a:r>
            <a:endParaRPr sz="4219" dirty="0">
              <a:latin typeface="Museo Sans 700" panose="02000000000000000000" pitchFamily="50" charset="0"/>
              <a:cs typeface="Lucida Sans Unicod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43600"/>
            <a:ext cx="2759446" cy="428687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163318E-CF4F-4C6F-8341-C93B3AF5502E}"/>
              </a:ext>
            </a:extLst>
          </p:cNvPr>
          <p:cNvGraphicFramePr>
            <a:graphicFrameLocks/>
          </p:cNvGraphicFramePr>
          <p:nvPr/>
        </p:nvGraphicFramePr>
        <p:xfrm>
          <a:off x="0" y="3175623"/>
          <a:ext cx="8886825" cy="2637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43C3A7D-F5E7-472E-84D8-EA880E25A6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6640" y="1219201"/>
          <a:ext cx="7782960" cy="1787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5" imgW="5143414" imgH="1181215" progId="Excel.Sheet.12">
                  <p:embed/>
                </p:oleObj>
              </mc:Choice>
              <mc:Fallback>
                <p:oleObj name="Worksheet" r:id="rId5" imgW="5143414" imgH="1181215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43C3A7D-F5E7-472E-84D8-EA880E25A6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6640" y="1219201"/>
                        <a:ext cx="7782960" cy="1787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2891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0" y="169863"/>
            <a:ext cx="7848600" cy="649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719"/>
            <a:r>
              <a:rPr lang="en-US" sz="4219" spc="-98" dirty="0">
                <a:solidFill>
                  <a:srgbClr val="3DB2AF"/>
                </a:solidFill>
                <a:latin typeface="Museo Sans 700" panose="02000000000000000000" pitchFamily="50" charset="0"/>
                <a:cs typeface="Lucida Sans Unicode"/>
              </a:rPr>
              <a:t>PODELA ZAJMOVA PO REGIONU</a:t>
            </a:r>
            <a:endParaRPr sz="4219" dirty="0">
              <a:latin typeface="Museo Sans 700" panose="02000000000000000000" pitchFamily="50" charset="0"/>
              <a:cs typeface="Lucida Sans Unicod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43600"/>
            <a:ext cx="2759446" cy="4286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3061EC-3E70-4367-86A9-C9F00DD8D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905000"/>
            <a:ext cx="4494103" cy="2590800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1CBD075-33C9-46C5-9634-4DD55526F553}"/>
              </a:ext>
            </a:extLst>
          </p:cNvPr>
          <p:cNvGraphicFramePr>
            <a:graphicFrameLocks/>
          </p:cNvGraphicFramePr>
          <p:nvPr/>
        </p:nvGraphicFramePr>
        <p:xfrm>
          <a:off x="5048250" y="1882423"/>
          <a:ext cx="3867150" cy="3222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60438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0" y="254000"/>
            <a:ext cx="7848600" cy="6492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719"/>
            <a:r>
              <a:rPr lang="en-US" sz="4219" spc="-98" dirty="0">
                <a:solidFill>
                  <a:srgbClr val="3DB2AF"/>
                </a:solidFill>
                <a:latin typeface="Museo Sans 700" panose="02000000000000000000" pitchFamily="50" charset="0"/>
                <a:cs typeface="Lucida Sans Unicode"/>
              </a:rPr>
              <a:t>ZAJMOVI PO SEKTORIMA</a:t>
            </a:r>
            <a:endParaRPr sz="4219" dirty="0">
              <a:latin typeface="Museo Sans 700" panose="02000000000000000000" pitchFamily="50" charset="0"/>
              <a:cs typeface="Lucida Sans Unicod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43600"/>
            <a:ext cx="2759446" cy="4286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1A1075-7FBE-4226-B6E0-0E21A1E31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42999"/>
            <a:ext cx="7315200" cy="28429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D564D5-1D37-4D3B-9B99-B56030A97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348" y="3915643"/>
            <a:ext cx="4435052" cy="247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16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0" y="354013"/>
            <a:ext cx="7848600" cy="649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719"/>
            <a:r>
              <a:rPr lang="en-US" sz="4219" spc="-98" dirty="0">
                <a:solidFill>
                  <a:srgbClr val="3DB2AF"/>
                </a:solidFill>
                <a:latin typeface="Museo Sans 700" panose="02000000000000000000" pitchFamily="50" charset="0"/>
                <a:cs typeface="Lucida Sans Unicode"/>
              </a:rPr>
              <a:t>SVRHA ZAJMA</a:t>
            </a:r>
            <a:endParaRPr sz="4219" dirty="0">
              <a:latin typeface="Museo Sans 700" panose="02000000000000000000" pitchFamily="50" charset="0"/>
              <a:cs typeface="Lucida Sans Unicod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43600"/>
            <a:ext cx="2759446" cy="4286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466B2B-0257-4A77-99CC-BF4D85123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721556"/>
            <a:ext cx="5666921" cy="1966200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5E21D0B-52EC-4DEC-B966-578B9B57AC45}"/>
              </a:ext>
            </a:extLst>
          </p:cNvPr>
          <p:cNvGraphicFramePr>
            <a:graphicFrameLocks/>
          </p:cNvGraphicFramePr>
          <p:nvPr/>
        </p:nvGraphicFramePr>
        <p:xfrm>
          <a:off x="5762625" y="1752600"/>
          <a:ext cx="3381375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25112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CGF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3DB3AF"/>
    </a:accent1>
    <a:accent2>
      <a:srgbClr val="949491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CGF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3DB3AF"/>
    </a:accent1>
    <a:accent2>
      <a:srgbClr val="949491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CGF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3DB3AF"/>
    </a:accent1>
    <a:accent2>
      <a:srgbClr val="949491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8A25D623515743894546F62266BE30" ma:contentTypeVersion="10" ma:contentTypeDescription="Create a new document." ma:contentTypeScope="" ma:versionID="92170b2c48a08af3de2ca3502608a63c">
  <xsd:schema xmlns:xsd="http://www.w3.org/2001/XMLSchema" xmlns:xs="http://www.w3.org/2001/XMLSchema" xmlns:p="http://schemas.microsoft.com/office/2006/metadata/properties" xmlns:ns2="da3673e4-541b-44c9-8d74-158866550b39" xmlns:ns3="e81a52b0-8472-4e7d-82bf-ec5de97861e3" targetNamespace="http://schemas.microsoft.com/office/2006/metadata/properties" ma:root="true" ma:fieldsID="2455d838def353d7ac4fef9193920ac6" ns2:_="" ns3:_="">
    <xsd:import namespace="da3673e4-541b-44c9-8d74-158866550b39"/>
    <xsd:import namespace="e81a52b0-8472-4e7d-82bf-ec5de97861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3673e4-541b-44c9-8d74-158866550b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1a52b0-8472-4e7d-82bf-ec5de97861e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F80232-82BE-4176-A312-3A7BE42AFF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3673e4-541b-44c9-8d74-158866550b39"/>
    <ds:schemaRef ds:uri="e81a52b0-8472-4e7d-82bf-ec5de97861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1CB2D5-4550-4C39-B615-03406BC060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1CB5FC-3EED-42C0-BF9B-25A5887891CC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da3673e4-541b-44c9-8d74-158866550b39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e81a52b0-8472-4e7d-82bf-ec5de97861e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3029</TotalTime>
  <Words>34</Words>
  <Application>Microsoft Office PowerPoint</Application>
  <PresentationFormat>On-screen Show (4:3)</PresentationFormat>
  <Paragraphs>20</Paragraphs>
  <Slides>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Candara</vt:lpstr>
      <vt:lpstr>Museo Sans 700</vt:lpstr>
      <vt:lpstr>Office Theme</vt:lpstr>
      <vt:lpstr>Microsoft Excel Worksheet</vt:lpstr>
      <vt:lpstr>RAZVOJ PORTFELIJA</vt:lpstr>
      <vt:lpstr>STATISTIKA O ZAJMOVIMA</vt:lpstr>
      <vt:lpstr>PODELA ZAJMOVA PO REGIONU</vt:lpstr>
      <vt:lpstr>ZAJMOVI PO SEKTORIMA</vt:lpstr>
      <vt:lpstr>SVRHA ZAJMA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Graphic1</dc:title>
  <dc:creator>Dell</dc:creator>
  <cp:lastModifiedBy>Nora Arifi</cp:lastModifiedBy>
  <cp:revision>442</cp:revision>
  <cp:lastPrinted>2017-03-07T12:33:24Z</cp:lastPrinted>
  <dcterms:created xsi:type="dcterms:W3CDTF">2016-02-18T16:24:22Z</dcterms:created>
  <dcterms:modified xsi:type="dcterms:W3CDTF">2019-06-21T14:57:06Z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2016-02-18T00:00:00Z</vt:filetime>
  </property>
  <property fmtid="{D5CDD505-2E9C-101B-9397-08002B2CF9AE}" pid="3" name="Creator">
    <vt:lpwstr>CorelDRAW</vt:lpwstr>
  </property>
  <property fmtid="{D5CDD505-2E9C-101B-9397-08002B2CF9AE}" pid="4" name="LastSaved">
    <vt:filetime>2016-02-18T00:00:00Z</vt:filetime>
  </property>
  <property fmtid="{D5CDD505-2E9C-101B-9397-08002B2CF9AE}" pid="5" name="ContentTypeId">
    <vt:lpwstr>0x010100D38A25D623515743894546F62266BE30</vt:lpwstr>
  </property>
</Properties>
</file>